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54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tableStyles" Target="tableStyles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3" Type="http://schemas.openxmlformats.org/officeDocument/2006/relationships/slide" Target="slides/slide2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4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02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1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20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21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3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1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0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5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75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7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84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5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3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2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2.xml" 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2.xml" 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 /><Relationship Id="rId1" Type="http://schemas.openxmlformats.org/officeDocument/2006/relationships/slideLayout" Target="../slideLayouts/slideLayout2.xml" 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2.xml" 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 /><Relationship Id="rId1" Type="http://schemas.openxmlformats.org/officeDocument/2006/relationships/slideLayout" Target="../slideLayouts/slideLayout2.xml" 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2.xml" 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 /><Relationship Id="rId1" Type="http://schemas.openxmlformats.org/officeDocument/2006/relationships/slideLayout" Target="../slideLayouts/slideLayout2.xml" 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 /><Relationship Id="rId1" Type="http://schemas.openxmlformats.org/officeDocument/2006/relationships/slideLayout" Target="../slideLayouts/slideLayout2.xml" 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 /><Relationship Id="rId1" Type="http://schemas.openxmlformats.org/officeDocument/2006/relationships/slideLayout" Target="../slideLayouts/slideLayout2.xml" 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 /><Relationship Id="rId1" Type="http://schemas.openxmlformats.org/officeDocument/2006/relationships/slideLayout" Target="../slideLayouts/slideLayout2.xml" 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10.xml" 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10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ubtitle 2"/>
          <p:cNvSpPr txBox="1">
            <a:spLocks noGrp="1"/>
          </p:cNvSpPr>
          <p:nvPr>
            <p:ph type="body" sz="half" idx="1"/>
          </p:nvPr>
        </p:nvSpPr>
        <p:spPr>
          <a:xfrm>
            <a:off x="1669731" y="3235787"/>
            <a:ext cx="6300905" cy="1556554"/>
          </a:xfrm>
          <a:prstGeom prst="rect">
            <a:avLst/>
          </a:prstGeom>
        </p:spPr>
        <p:txBody>
          <a:bodyPr/>
          <a:lstStyle>
            <a:lvl1pPr algn="r">
              <a:spcBef>
                <a:spcPts val="500"/>
              </a:spcBef>
              <a:defRPr sz="3400" b="1" i="1">
                <a:solidFill>
                  <a:srgbClr val="006060"/>
                </a:solidFill>
                <a:effectLst>
                  <a:outerShdw blurRad="25400" dist="38100" dir="2700000" rotWithShape="0">
                    <a:srgbClr val="000000">
                      <a:alpha val="52000"/>
                    </a:srgbClr>
                  </a:outerShdw>
                </a:effectLst>
              </a:defRPr>
            </a:lvl1pPr>
          </a:lstStyle>
          <a:p>
            <a:r>
              <a:t> LIDERE UMA CÉLULA VITORIOSA</a:t>
            </a:r>
          </a:p>
        </p:txBody>
      </p:sp>
      <p:pic>
        <p:nvPicPr>
          <p:cNvPr id="13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964" y="429494"/>
            <a:ext cx="7693814" cy="2885182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PCE- PLANO DE CRESCIMENTO ESPIRITUAL"/>
          <p:cNvSpPr/>
          <p:nvPr/>
        </p:nvSpPr>
        <p:spPr>
          <a:xfrm>
            <a:off x="10703" y="1435273"/>
            <a:ext cx="5075572" cy="118374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36" name="Agrupar"/>
          <p:cNvGrpSpPr/>
          <p:nvPr/>
        </p:nvGrpSpPr>
        <p:grpSpPr>
          <a:xfrm>
            <a:off x="7277782" y="790737"/>
            <a:ext cx="1810884" cy="2162696"/>
            <a:chOff x="0" y="0"/>
            <a:chExt cx="1810883" cy="2162695"/>
          </a:xfrm>
        </p:grpSpPr>
        <p:sp>
          <p:nvSpPr>
            <p:cNvPr id="134" name="4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4</a:t>
              </a:r>
            </a:p>
          </p:txBody>
        </p:sp>
        <p:sp>
          <p:nvSpPr>
            <p:cNvPr id="135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2" descr="Picture 2"/>
          <p:cNvPicPr>
            <a:picLocks noChangeAspect="1"/>
          </p:cNvPicPr>
          <p:nvPr/>
        </p:nvPicPr>
        <p:blipFill>
          <a:blip r:embed="rId2"/>
          <a:srcRect t="7935" b="3885"/>
          <a:stretch>
            <a:fillRect/>
          </a:stretch>
        </p:blipFill>
        <p:spPr>
          <a:xfrm>
            <a:off x="0" y="-4083"/>
            <a:ext cx="9144000" cy="5147583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TextBox 3"/>
          <p:cNvSpPr txBox="1"/>
          <p:nvPr/>
        </p:nvSpPr>
        <p:spPr>
          <a:xfrm>
            <a:off x="162682" y="102472"/>
            <a:ext cx="5246778" cy="13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MULTIPLICAÇÃO</a:t>
            </a:r>
          </a:p>
          <a:p>
            <a:pPr>
              <a:defRPr sz="3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 (parte 1)</a:t>
            </a:r>
          </a:p>
        </p:txBody>
      </p:sp>
      <p:sp>
        <p:nvSpPr>
          <p:cNvPr id="171" name="TextBox 6"/>
          <p:cNvSpPr txBox="1"/>
          <p:nvPr/>
        </p:nvSpPr>
        <p:spPr>
          <a:xfrm>
            <a:off x="7646843" y="4496853"/>
            <a:ext cx="1360166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r>
              <a:t>AULA 3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1" descr="Picture 1"/>
          <p:cNvPicPr>
            <a:picLocks noChangeAspect="1"/>
          </p:cNvPicPr>
          <p:nvPr/>
        </p:nvPicPr>
        <p:blipFill>
          <a:blip r:embed="rId2"/>
          <a:srcRect t="14549"/>
          <a:stretch>
            <a:fillRect/>
          </a:stretch>
        </p:blipFill>
        <p:spPr>
          <a:xfrm>
            <a:off x="-2" y="-21627"/>
            <a:ext cx="9144002" cy="5165127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TextBox 3"/>
          <p:cNvSpPr txBox="1"/>
          <p:nvPr/>
        </p:nvSpPr>
        <p:spPr>
          <a:xfrm>
            <a:off x="162682" y="102472"/>
            <a:ext cx="5246778" cy="13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400" b="1">
                <a:solidFill>
                  <a:srgbClr val="FFFFFF"/>
                </a:solidFill>
                <a:effectLst>
                  <a:outerShdw blurRad="50800" dist="76200" dir="2820000" rotWithShape="0">
                    <a:srgbClr val="000000">
                      <a:alpha val="68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MULTIPLICAÇÃO</a:t>
            </a:r>
          </a:p>
          <a:p>
            <a:pPr>
              <a:defRPr sz="3600" b="1">
                <a:solidFill>
                  <a:srgbClr val="FFFFFF"/>
                </a:solidFill>
                <a:effectLst>
                  <a:outerShdw blurRad="50800" dist="76200" dir="2820000" rotWithShape="0">
                    <a:srgbClr val="000000">
                      <a:alpha val="68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 (parte 2)</a:t>
            </a:r>
          </a:p>
        </p:txBody>
      </p:sp>
      <p:sp>
        <p:nvSpPr>
          <p:cNvPr id="175" name="TextBox 6"/>
          <p:cNvSpPr txBox="1"/>
          <p:nvPr/>
        </p:nvSpPr>
        <p:spPr>
          <a:xfrm>
            <a:off x="7646843" y="4462768"/>
            <a:ext cx="1360166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AULA 4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2" descr="Picture 2"/>
          <p:cNvPicPr>
            <a:picLocks noChangeAspect="1"/>
          </p:cNvPicPr>
          <p:nvPr/>
        </p:nvPicPr>
        <p:blipFill>
          <a:blip r:embed="rId2"/>
          <a:srcRect l="5772" r="3919"/>
          <a:stretch>
            <a:fillRect/>
          </a:stretch>
        </p:blipFill>
        <p:spPr>
          <a:xfrm>
            <a:off x="-1" y="0"/>
            <a:ext cx="9151607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TextBox 3"/>
          <p:cNvSpPr txBox="1"/>
          <p:nvPr/>
        </p:nvSpPr>
        <p:spPr>
          <a:xfrm>
            <a:off x="128662" y="-43830"/>
            <a:ext cx="4311753" cy="1195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MULTIPLICAÇÃO</a:t>
            </a:r>
          </a:p>
          <a:p>
            <a:pPr>
              <a:defRPr sz="28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</a:t>
            </a:r>
            <a:r>
              <a:rPr sz="3600"/>
              <a:t>CÉLULA</a:t>
            </a:r>
          </a:p>
        </p:txBody>
      </p:sp>
      <p:sp>
        <p:nvSpPr>
          <p:cNvPr id="179" name="TextBox 6"/>
          <p:cNvSpPr txBox="1"/>
          <p:nvPr/>
        </p:nvSpPr>
        <p:spPr>
          <a:xfrm>
            <a:off x="7646843" y="4594580"/>
            <a:ext cx="1360166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AULA 5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Box 3"/>
          <p:cNvSpPr txBox="1"/>
          <p:nvPr/>
        </p:nvSpPr>
        <p:spPr>
          <a:xfrm>
            <a:off x="128663" y="3850769"/>
            <a:ext cx="5576418" cy="1260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4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OS INIMIGOS</a:t>
            </a:r>
          </a:p>
          <a:p>
            <a:pPr>
              <a:defRPr sz="28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 UMA </a:t>
            </a:r>
            <a:r>
              <a:rPr sz="3200"/>
              <a:t>CÉLULA VITORIOSA</a:t>
            </a:r>
          </a:p>
        </p:txBody>
      </p:sp>
      <p:sp>
        <p:nvSpPr>
          <p:cNvPr id="183" name="TextBox 6"/>
          <p:cNvSpPr txBox="1"/>
          <p:nvPr/>
        </p:nvSpPr>
        <p:spPr>
          <a:xfrm>
            <a:off x="7646843" y="104470"/>
            <a:ext cx="1360166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AULA 6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Box 1"/>
          <p:cNvSpPr txBox="1"/>
          <p:nvPr/>
        </p:nvSpPr>
        <p:spPr>
          <a:xfrm>
            <a:off x="757657" y="563801"/>
            <a:ext cx="6918916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Para a </a:t>
            </a:r>
            <a:r>
              <a:rPr>
                <a:solidFill>
                  <a:srgbClr val="006060"/>
                </a:solidFill>
              </a:rPr>
              <a:t>próxima aula</a:t>
            </a:r>
            <a:r>
              <a:t>:</a:t>
            </a:r>
          </a:p>
        </p:txBody>
      </p:sp>
      <p:sp>
        <p:nvSpPr>
          <p:cNvPr id="186" name="TextBox 6"/>
          <p:cNvSpPr txBox="1"/>
          <p:nvPr/>
        </p:nvSpPr>
        <p:spPr>
          <a:xfrm>
            <a:off x="564882" y="2548820"/>
            <a:ext cx="7304465" cy="1777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Leitura dos</a:t>
            </a:r>
          </a:p>
          <a:p>
            <a:pPr algn="ctr">
              <a:defRPr sz="6000" b="1">
                <a:solidFill>
                  <a:srgbClr val="006060"/>
                </a:solidFill>
              </a:defRPr>
            </a:pPr>
            <a:r>
              <a:t>Capítulos 10 e 11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Box 1"/>
          <p:cNvSpPr txBox="1"/>
          <p:nvPr/>
        </p:nvSpPr>
        <p:spPr>
          <a:xfrm>
            <a:off x="757657" y="1071631"/>
            <a:ext cx="6918916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000" b="1"/>
            </a:lvl1pPr>
          </a:lstStyle>
          <a:p>
            <a:r>
              <a:t>Compartilhamento:</a:t>
            </a:r>
          </a:p>
        </p:txBody>
      </p:sp>
      <p:sp>
        <p:nvSpPr>
          <p:cNvPr id="189" name="TextBox 6"/>
          <p:cNvSpPr txBox="1"/>
          <p:nvPr/>
        </p:nvSpPr>
        <p:spPr>
          <a:xfrm>
            <a:off x="374568" y="3056651"/>
            <a:ext cx="7800949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Exercícios do capítulo </a:t>
            </a:r>
            <a:r>
              <a:rPr>
                <a:solidFill>
                  <a:srgbClr val="006060"/>
                </a:solidFill>
              </a:rPr>
              <a:t>9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Box 1"/>
          <p:cNvSpPr txBox="1"/>
          <p:nvPr/>
        </p:nvSpPr>
        <p:spPr>
          <a:xfrm>
            <a:off x="494118" y="1371977"/>
            <a:ext cx="7054993" cy="2356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006060"/>
                </a:solidFill>
              </a:defRPr>
            </a:lvl1pPr>
          </a:lstStyle>
          <a:p>
            <a:r>
              <a:t>Os inimigos do modelo celular</a:t>
            </a:r>
          </a:p>
        </p:txBody>
      </p:sp>
      <p:grpSp>
        <p:nvGrpSpPr>
          <p:cNvPr id="194" name="Oval 2"/>
          <p:cNvGrpSpPr/>
          <p:nvPr/>
        </p:nvGrpSpPr>
        <p:grpSpPr>
          <a:xfrm>
            <a:off x="7744970" y="374175"/>
            <a:ext cx="1315399" cy="1315399"/>
            <a:chOff x="0" y="0"/>
            <a:chExt cx="1315398" cy="1315398"/>
          </a:xfrm>
        </p:grpSpPr>
        <p:sp>
          <p:nvSpPr>
            <p:cNvPr id="192" name="Círculo"/>
            <p:cNvSpPr/>
            <p:nvPr/>
          </p:nvSpPr>
          <p:spPr>
            <a:xfrm>
              <a:off x="-1" y="-1"/>
              <a:ext cx="1315400" cy="1315400"/>
            </a:xfrm>
            <a:prstGeom prst="ellipse">
              <a:avLst/>
            </a:prstGeom>
            <a:solidFill>
              <a:srgbClr val="008080"/>
            </a:solidFill>
            <a:ln w="12700" cap="flat">
              <a:noFill/>
              <a:miter lim="400000"/>
            </a:ln>
            <a:effectLst>
              <a:outerShdw blurRad="50800" dist="38100" dir="108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54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3" name="I"/>
            <p:cNvSpPr txBox="1"/>
            <p:nvPr/>
          </p:nvSpPr>
          <p:spPr>
            <a:xfrm>
              <a:off x="238356" y="262208"/>
              <a:ext cx="838687" cy="79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5400" b="1">
                  <a:solidFill>
                    <a:srgbClr val="FFFFFF"/>
                  </a:solidFill>
                </a:defRPr>
              </a:lvl1pPr>
            </a:lstStyle>
            <a:p>
              <a:r>
                <a:t>I</a:t>
              </a:r>
            </a:p>
          </p:txBody>
        </p:sp>
      </p:grp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Box 4"/>
          <p:cNvSpPr txBox="1"/>
          <p:nvPr/>
        </p:nvSpPr>
        <p:spPr>
          <a:xfrm>
            <a:off x="272512" y="337349"/>
            <a:ext cx="4240302" cy="423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42912" indent="-442912">
              <a:lnSpc>
                <a:spcPct val="110000"/>
              </a:lnSpc>
              <a:spcBef>
                <a:spcPts val="1200"/>
              </a:spcBef>
              <a:buSzPct val="100000"/>
              <a:buFont typeface="Arial"/>
              <a:buChar char="•"/>
              <a:defRPr sz="4400"/>
            </a:pPr>
            <a:r>
              <a:t>Clericalismo</a:t>
            </a:r>
          </a:p>
          <a:p>
            <a:pPr marL="442912" indent="-442912">
              <a:lnSpc>
                <a:spcPct val="110000"/>
              </a:lnSpc>
              <a:spcBef>
                <a:spcPts val="1200"/>
              </a:spcBef>
              <a:buSzPct val="100000"/>
              <a:buFont typeface="Arial"/>
              <a:buChar char="•"/>
              <a:defRPr sz="4400"/>
            </a:pPr>
            <a:r>
              <a:t>Templismo</a:t>
            </a:r>
          </a:p>
          <a:p>
            <a:pPr marL="442912" indent="-442912">
              <a:lnSpc>
                <a:spcPct val="110000"/>
              </a:lnSpc>
              <a:spcBef>
                <a:spcPts val="1200"/>
              </a:spcBef>
              <a:buSzPct val="100000"/>
              <a:buFont typeface="Arial"/>
              <a:buChar char="•"/>
              <a:defRPr sz="4400"/>
            </a:pPr>
            <a:r>
              <a:t>Tradicionalismo</a:t>
            </a:r>
          </a:p>
          <a:p>
            <a:pPr marL="442912" indent="-442912">
              <a:lnSpc>
                <a:spcPct val="110000"/>
              </a:lnSpc>
              <a:spcBef>
                <a:spcPts val="1200"/>
              </a:spcBef>
              <a:buSzPct val="100000"/>
              <a:buFont typeface="Arial"/>
              <a:buChar char="•"/>
              <a:defRPr sz="4400"/>
            </a:pPr>
            <a:r>
              <a:t>Modismo</a:t>
            </a:r>
          </a:p>
          <a:p>
            <a:pPr marL="442912" indent="-442912">
              <a:lnSpc>
                <a:spcPct val="110000"/>
              </a:lnSpc>
              <a:spcBef>
                <a:spcPts val="1200"/>
              </a:spcBef>
              <a:buSzPct val="100000"/>
              <a:buFont typeface="Arial"/>
              <a:buChar char="•"/>
              <a:defRPr sz="4400"/>
            </a:pPr>
            <a:r>
              <a:t>Medo</a:t>
            </a:r>
          </a:p>
        </p:txBody>
      </p:sp>
      <p:pic>
        <p:nvPicPr>
          <p:cNvPr id="197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807" y="1712137"/>
            <a:ext cx="3631782" cy="2415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Box 4"/>
          <p:cNvSpPr txBox="1"/>
          <p:nvPr/>
        </p:nvSpPr>
        <p:spPr>
          <a:xfrm>
            <a:off x="272514" y="378716"/>
            <a:ext cx="7732908" cy="4311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42912" indent="-442912">
              <a:spcBef>
                <a:spcPts val="1800"/>
              </a:spcBef>
              <a:buSzPct val="100000"/>
              <a:buFont typeface="Arial"/>
              <a:buChar char="•"/>
              <a:defRPr sz="4400"/>
            </a:pPr>
            <a:r>
              <a:t>Falta de unidade</a:t>
            </a:r>
          </a:p>
          <a:p>
            <a:pPr marL="442912" indent="-442912">
              <a:spcBef>
                <a:spcPts val="1800"/>
              </a:spcBef>
              <a:buSzPct val="100000"/>
              <a:buFont typeface="Arial"/>
              <a:buChar char="•"/>
              <a:defRPr sz="4400"/>
            </a:pPr>
            <a:r>
              <a:t>Resistência à multiplicação</a:t>
            </a:r>
          </a:p>
          <a:p>
            <a:pPr marL="442912" indent="-442912">
              <a:spcBef>
                <a:spcPts val="1800"/>
              </a:spcBef>
              <a:buSzPct val="100000"/>
              <a:buFont typeface="Arial"/>
              <a:buChar char="•"/>
              <a:defRPr sz="4400"/>
            </a:pPr>
            <a:r>
              <a:t>Falta de visão de crescimento</a:t>
            </a:r>
          </a:p>
          <a:p>
            <a:pPr marL="442912" indent="-442912">
              <a:spcBef>
                <a:spcPts val="1800"/>
              </a:spcBef>
              <a:buSzPct val="100000"/>
              <a:buFont typeface="Arial"/>
              <a:buChar char="•"/>
              <a:defRPr sz="4400"/>
            </a:pPr>
            <a:r>
              <a:t>Imediatismo sobre os alvos</a:t>
            </a:r>
          </a:p>
          <a:p>
            <a:pPr marL="442912" indent="-442912">
              <a:spcBef>
                <a:spcPts val="1800"/>
              </a:spcBef>
              <a:buSzPct val="100000"/>
              <a:buFont typeface="Arial"/>
              <a:buChar char="•"/>
              <a:defRPr sz="4400"/>
            </a:pPr>
            <a:r>
              <a:t>Atraso na multiplicação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401" y="2165682"/>
            <a:ext cx="2427109" cy="2585974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TextBox 7"/>
          <p:cNvSpPr txBox="1"/>
          <p:nvPr/>
        </p:nvSpPr>
        <p:spPr>
          <a:xfrm>
            <a:off x="351892" y="266542"/>
            <a:ext cx="6088660" cy="4540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42912" indent="-442912">
              <a:spcBef>
                <a:spcPts val="3000"/>
              </a:spcBef>
              <a:buSzPct val="100000"/>
              <a:buFont typeface="Arial"/>
              <a:buChar char="•"/>
              <a:defRPr sz="4400"/>
            </a:pPr>
            <a:r>
              <a:t>Critérios muito elevados</a:t>
            </a:r>
          </a:p>
          <a:p>
            <a:pPr marL="442912" indent="-442912">
              <a:spcBef>
                <a:spcPts val="3000"/>
              </a:spcBef>
              <a:buSzPct val="100000"/>
              <a:buFont typeface="Arial"/>
              <a:buChar char="•"/>
              <a:defRPr sz="4400"/>
            </a:pPr>
            <a:r>
              <a:t>Falta de treinamento</a:t>
            </a:r>
          </a:p>
          <a:p>
            <a:pPr marL="442912" indent="-442912">
              <a:spcBef>
                <a:spcPts val="3000"/>
              </a:spcBef>
              <a:buSzPct val="100000"/>
              <a:buFont typeface="Arial"/>
              <a:buChar char="•"/>
              <a:defRPr sz="4400"/>
            </a:pPr>
            <a:r>
              <a:t>Não possuir LT</a:t>
            </a:r>
          </a:p>
          <a:p>
            <a:pPr marL="442912" indent="-442912">
              <a:spcBef>
                <a:spcPts val="3000"/>
              </a:spcBef>
              <a:buSzPct val="100000"/>
              <a:buFont typeface="Arial"/>
              <a:buChar char="•"/>
              <a:defRPr sz="4400"/>
            </a:pPr>
            <a:r>
              <a:t>Concorrência com outras atividades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40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41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Box 7"/>
          <p:cNvSpPr txBox="1"/>
          <p:nvPr/>
        </p:nvSpPr>
        <p:spPr>
          <a:xfrm>
            <a:off x="351889" y="1032402"/>
            <a:ext cx="7800948" cy="2939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42912" indent="-442912">
              <a:spcBef>
                <a:spcPts val="3600"/>
              </a:spcBef>
              <a:buSzPct val="100000"/>
              <a:buFont typeface="Arial"/>
              <a:buChar char="•"/>
              <a:defRPr sz="4400"/>
            </a:pPr>
            <a:r>
              <a:t>Falta de disciplina nas reuniões</a:t>
            </a:r>
          </a:p>
          <a:p>
            <a:pPr marL="442912" indent="-442912">
              <a:spcBef>
                <a:spcPts val="3600"/>
              </a:spcBef>
              <a:buSzPct val="100000"/>
              <a:buFont typeface="Arial"/>
              <a:buChar char="•"/>
              <a:defRPr sz="4400"/>
            </a:pPr>
            <a:r>
              <a:t>Preletores de fora</a:t>
            </a:r>
          </a:p>
          <a:p>
            <a:pPr marL="442912" indent="-442912">
              <a:spcBef>
                <a:spcPts val="3600"/>
              </a:spcBef>
              <a:buSzPct val="100000"/>
              <a:buFont typeface="Arial"/>
              <a:buChar char="•"/>
              <a:defRPr sz="4400"/>
            </a:pPr>
            <a:r>
              <a:t>Competição entre grupos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1"/>
          <p:cNvSpPr txBox="1"/>
          <p:nvPr/>
        </p:nvSpPr>
        <p:spPr>
          <a:xfrm>
            <a:off x="494118" y="712871"/>
            <a:ext cx="7054993" cy="3601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006060"/>
                </a:solidFill>
              </a:defRPr>
            </a:lvl1pPr>
          </a:lstStyle>
          <a:p>
            <a:r>
              <a:t>Resolvendo problemas na célula</a:t>
            </a:r>
          </a:p>
        </p:txBody>
      </p:sp>
      <p:grpSp>
        <p:nvGrpSpPr>
          <p:cNvPr id="209" name="Oval 2"/>
          <p:cNvGrpSpPr/>
          <p:nvPr/>
        </p:nvGrpSpPr>
        <p:grpSpPr>
          <a:xfrm>
            <a:off x="7744970" y="374175"/>
            <a:ext cx="1315399" cy="1315399"/>
            <a:chOff x="0" y="0"/>
            <a:chExt cx="1315398" cy="1315398"/>
          </a:xfrm>
        </p:grpSpPr>
        <p:sp>
          <p:nvSpPr>
            <p:cNvPr id="207" name="Círculo"/>
            <p:cNvSpPr/>
            <p:nvPr/>
          </p:nvSpPr>
          <p:spPr>
            <a:xfrm>
              <a:off x="-1" y="-1"/>
              <a:ext cx="1315400" cy="1315400"/>
            </a:xfrm>
            <a:prstGeom prst="ellipse">
              <a:avLst/>
            </a:prstGeom>
            <a:solidFill>
              <a:srgbClr val="008080"/>
            </a:solidFill>
            <a:ln w="12700" cap="flat">
              <a:noFill/>
              <a:miter lim="400000"/>
            </a:ln>
            <a:effectLst>
              <a:outerShdw blurRad="50800" dist="38100" dir="108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54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8" name="II"/>
            <p:cNvSpPr txBox="1"/>
            <p:nvPr/>
          </p:nvSpPr>
          <p:spPr>
            <a:xfrm>
              <a:off x="238356" y="262208"/>
              <a:ext cx="838687" cy="79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5400" b="1">
                  <a:solidFill>
                    <a:srgbClr val="FFFFFF"/>
                  </a:solidFill>
                </a:defRPr>
              </a:lvl1pPr>
            </a:lstStyle>
            <a:p>
              <a:r>
                <a:t>II</a:t>
              </a:r>
            </a:p>
          </p:txBody>
        </p:sp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689778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t>1. Membro pecaminoso</a:t>
            </a:r>
          </a:p>
        </p:txBody>
      </p:sp>
      <p:pic>
        <p:nvPicPr>
          <p:cNvPr id="212" name="Picture 6" descr="Picture 6"/>
          <p:cNvPicPr>
            <a:picLocks noChangeAspect="1"/>
          </p:cNvPicPr>
          <p:nvPr/>
        </p:nvPicPr>
        <p:blipFill>
          <a:blip r:embed="rId2"/>
          <a:srcRect r="10546"/>
          <a:stretch>
            <a:fillRect/>
          </a:stretch>
        </p:blipFill>
        <p:spPr>
          <a:xfrm>
            <a:off x="4473645" y="1"/>
            <a:ext cx="3991555" cy="3220180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TextBox 7"/>
          <p:cNvSpPr txBox="1"/>
          <p:nvPr/>
        </p:nvSpPr>
        <p:spPr>
          <a:xfrm>
            <a:off x="306531" y="1927518"/>
            <a:ext cx="4240302" cy="2492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5400" b="1">
                <a:solidFill>
                  <a:srgbClr val="006060"/>
                </a:solidFill>
              </a:defRPr>
            </a:lvl1pPr>
          </a:lstStyle>
          <a:p>
            <a:r>
              <a:t>Pessoas dominadas pelo pecado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17" name="TextBox 5"/>
          <p:cNvSpPr txBox="1"/>
          <p:nvPr/>
        </p:nvSpPr>
        <p:spPr>
          <a:xfrm>
            <a:off x="385909" y="204095"/>
            <a:ext cx="4722910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Ser admoestado</a:t>
            </a:r>
          </a:p>
        </p:txBody>
      </p:sp>
      <p:sp>
        <p:nvSpPr>
          <p:cNvPr id="218" name="TextBox 8"/>
          <p:cNvSpPr txBox="1"/>
          <p:nvPr/>
        </p:nvSpPr>
        <p:spPr>
          <a:xfrm>
            <a:off x="181795" y="1315285"/>
            <a:ext cx="4637188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Nível 1: </a:t>
            </a:r>
            <a:r>
              <a:rPr b="0">
                <a:solidFill>
                  <a:srgbClr val="000000"/>
                </a:solidFill>
              </a:rPr>
              <a:t>pelo </a:t>
            </a:r>
            <a:r>
              <a:rPr>
                <a:solidFill>
                  <a:srgbClr val="000000"/>
                </a:solidFill>
              </a:rPr>
              <a:t>irmão</a:t>
            </a:r>
            <a:r>
              <a:rPr b="0">
                <a:solidFill>
                  <a:srgbClr val="000000"/>
                </a:solidFill>
              </a:rPr>
              <a:t> que presenciou os fatos</a:t>
            </a:r>
          </a:p>
        </p:txBody>
      </p:sp>
      <p:sp>
        <p:nvSpPr>
          <p:cNvPr id="219" name="TextBox 9"/>
          <p:cNvSpPr txBox="1"/>
          <p:nvPr/>
        </p:nvSpPr>
        <p:spPr>
          <a:xfrm>
            <a:off x="181795" y="2551198"/>
            <a:ext cx="5158813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Nível 2: </a:t>
            </a:r>
            <a:r>
              <a:rPr b="0">
                <a:solidFill>
                  <a:srgbClr val="000000"/>
                </a:solidFill>
              </a:rPr>
              <a:t>pelo </a:t>
            </a:r>
            <a:r>
              <a:rPr>
                <a:solidFill>
                  <a:srgbClr val="000000"/>
                </a:solidFill>
              </a:rPr>
              <a:t>líder</a:t>
            </a:r>
            <a:r>
              <a:rPr b="0">
                <a:solidFill>
                  <a:srgbClr val="000000"/>
                </a:solidFill>
              </a:rPr>
              <a:t> em companhia da </a:t>
            </a:r>
            <a:r>
              <a:rPr>
                <a:solidFill>
                  <a:srgbClr val="000000"/>
                </a:solidFill>
              </a:rPr>
              <a:t>testemunha</a:t>
            </a:r>
          </a:p>
        </p:txBody>
      </p:sp>
      <p:sp>
        <p:nvSpPr>
          <p:cNvPr id="220" name="TextBox 10"/>
          <p:cNvSpPr txBox="1"/>
          <p:nvPr/>
        </p:nvSpPr>
        <p:spPr>
          <a:xfrm>
            <a:off x="181795" y="3877821"/>
            <a:ext cx="5158813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Nível 3: </a:t>
            </a:r>
            <a:r>
              <a:rPr b="0">
                <a:solidFill>
                  <a:srgbClr val="000000"/>
                </a:solidFill>
              </a:rPr>
              <a:t>entregar o caso ao </a:t>
            </a:r>
            <a:r>
              <a:rPr>
                <a:solidFill>
                  <a:srgbClr val="000000"/>
                </a:solidFill>
              </a:rPr>
              <a:t>supervisor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2. Membro que se acha mais espiritual que outros</a:t>
            </a:r>
          </a:p>
        </p:txBody>
      </p:sp>
      <p:sp>
        <p:nvSpPr>
          <p:cNvPr id="223" name="TextBox 7"/>
          <p:cNvSpPr txBox="1"/>
          <p:nvPr/>
        </p:nvSpPr>
        <p:spPr>
          <a:xfrm>
            <a:off x="3417206" y="1383263"/>
            <a:ext cx="4917066" cy="295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4800" b="1">
                <a:solidFill>
                  <a:srgbClr val="006060"/>
                </a:solidFill>
              </a:defRPr>
            </a:lvl1pPr>
          </a:lstStyle>
          <a:p>
            <a:r>
              <a:t>Vai criticar o líder para mostrar que é mais capacitado e experiente</a:t>
            </a:r>
          </a:p>
        </p:txBody>
      </p:sp>
      <p:pic>
        <p:nvPicPr>
          <p:cNvPr id="224" name="Picture 1" descr="Picture 1"/>
          <p:cNvPicPr>
            <a:picLocks noChangeAspect="1"/>
          </p:cNvPicPr>
          <p:nvPr/>
        </p:nvPicPr>
        <p:blipFill>
          <a:blip r:embed="rId2"/>
          <a:srcRect l="15626" r="20756"/>
          <a:stretch>
            <a:fillRect/>
          </a:stretch>
        </p:blipFill>
        <p:spPr>
          <a:xfrm>
            <a:off x="139689" y="1333500"/>
            <a:ext cx="3231799" cy="381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28" name="TextBox 8"/>
          <p:cNvSpPr txBox="1"/>
          <p:nvPr/>
        </p:nvSpPr>
        <p:spPr>
          <a:xfrm>
            <a:off x="181795" y="1077217"/>
            <a:ext cx="5328906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Não encorage </a:t>
            </a:r>
            <a:r>
              <a:rPr b="0">
                <a:solidFill>
                  <a:srgbClr val="000000"/>
                </a:solidFill>
              </a:rPr>
              <a:t>este membro </a:t>
            </a:r>
            <a:r>
              <a:rPr>
                <a:solidFill>
                  <a:srgbClr val="000000"/>
                </a:solidFill>
              </a:rPr>
              <a:t>a falar </a:t>
            </a:r>
            <a:r>
              <a:rPr b="0">
                <a:solidFill>
                  <a:srgbClr val="000000"/>
                </a:solidFill>
              </a:rPr>
              <a:t>das suas experiências</a:t>
            </a:r>
          </a:p>
        </p:txBody>
      </p:sp>
      <p:sp>
        <p:nvSpPr>
          <p:cNvPr id="229" name="TextBox 9"/>
          <p:cNvSpPr txBox="1"/>
          <p:nvPr/>
        </p:nvSpPr>
        <p:spPr>
          <a:xfrm>
            <a:off x="181795" y="2806342"/>
            <a:ext cx="5158813" cy="1487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Mostre a ele </a:t>
            </a:r>
            <a:r>
              <a:rPr b="0">
                <a:solidFill>
                  <a:srgbClr val="000000"/>
                </a:solidFill>
              </a:rPr>
              <a:t>os objetivos do grupo e </a:t>
            </a:r>
            <a:r>
              <a:rPr>
                <a:solidFill>
                  <a:srgbClr val="000000"/>
                </a:solidFill>
              </a:rPr>
              <a:t>como</a:t>
            </a:r>
            <a:r>
              <a:rPr b="0">
                <a:solidFill>
                  <a:srgbClr val="000000"/>
                </a:solidFill>
              </a:rPr>
              <a:t> ele pode </a:t>
            </a:r>
            <a:r>
              <a:rPr>
                <a:solidFill>
                  <a:srgbClr val="000000"/>
                </a:solidFill>
              </a:rPr>
              <a:t>ser útil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816" y="725674"/>
            <a:ext cx="2945217" cy="4417825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3. Membros de outras igrejas evangélicas</a:t>
            </a:r>
          </a:p>
        </p:txBody>
      </p:sp>
      <p:sp>
        <p:nvSpPr>
          <p:cNvPr id="233" name="TextBox 7"/>
          <p:cNvSpPr txBox="1"/>
          <p:nvPr/>
        </p:nvSpPr>
        <p:spPr>
          <a:xfrm>
            <a:off x="181799" y="1507994"/>
            <a:ext cx="5623735" cy="2711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São discipuladas por outros líderes, gostam de comparar igrejas e gerar polêmicas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37" name="TextBox 8"/>
          <p:cNvSpPr txBox="1"/>
          <p:nvPr/>
        </p:nvSpPr>
        <p:spPr>
          <a:xfrm>
            <a:off x="181795" y="1077217"/>
            <a:ext cx="5567040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Não permita </a:t>
            </a:r>
            <a:r>
              <a:rPr b="0">
                <a:solidFill>
                  <a:srgbClr val="000000"/>
                </a:solidFill>
              </a:rPr>
              <a:t>que esse tipo de pessoa </a:t>
            </a:r>
            <a:r>
              <a:rPr>
                <a:solidFill>
                  <a:srgbClr val="000000"/>
                </a:solidFill>
              </a:rPr>
              <a:t>influencie o grupo</a:t>
            </a:r>
          </a:p>
        </p:txBody>
      </p:sp>
      <p:sp>
        <p:nvSpPr>
          <p:cNvPr id="238" name="TextBox 9"/>
          <p:cNvSpPr txBox="1"/>
          <p:nvPr/>
        </p:nvSpPr>
        <p:spPr>
          <a:xfrm>
            <a:off x="181794" y="2806342"/>
            <a:ext cx="5362926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Encorage-o </a:t>
            </a:r>
            <a:r>
              <a:rPr b="0">
                <a:solidFill>
                  <a:srgbClr val="000000"/>
                </a:solidFill>
              </a:rPr>
              <a:t>a reunir-se em células de sua </a:t>
            </a:r>
            <a:r>
              <a:rPr>
                <a:solidFill>
                  <a:srgbClr val="000000"/>
                </a:solidFill>
              </a:rPr>
              <a:t>própria igreja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5. Pastores, missionários ou profetas de fora</a:t>
            </a:r>
          </a:p>
        </p:txBody>
      </p:sp>
      <p:sp>
        <p:nvSpPr>
          <p:cNvPr id="241" name="TextBox 7"/>
          <p:cNvSpPr txBox="1"/>
          <p:nvPr/>
        </p:nvSpPr>
        <p:spPr>
          <a:xfrm>
            <a:off x="2903313" y="1462639"/>
            <a:ext cx="5351582" cy="2711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Resistem a autoridade do líder, tentam controlar e ostentam posições</a:t>
            </a:r>
          </a:p>
        </p:txBody>
      </p:sp>
      <p:pic>
        <p:nvPicPr>
          <p:cNvPr id="242" name="Picture 3" descr="Picture 3"/>
          <p:cNvPicPr>
            <a:picLocks noChangeAspect="1"/>
          </p:cNvPicPr>
          <p:nvPr/>
        </p:nvPicPr>
        <p:blipFill>
          <a:blip r:embed="rId2"/>
          <a:srcRect l="35221" r="6065"/>
          <a:stretch>
            <a:fillRect/>
          </a:stretch>
        </p:blipFill>
        <p:spPr>
          <a:xfrm flipH="1">
            <a:off x="139689" y="839060"/>
            <a:ext cx="3662703" cy="43044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46" name="TextBox 8"/>
          <p:cNvSpPr txBox="1"/>
          <p:nvPr/>
        </p:nvSpPr>
        <p:spPr>
          <a:xfrm>
            <a:off x="181795" y="1375080"/>
            <a:ext cx="5567040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Não se intimide </a:t>
            </a:r>
            <a:r>
              <a:rPr b="0">
                <a:solidFill>
                  <a:srgbClr val="000000"/>
                </a:solidFill>
              </a:rPr>
              <a:t>com o </a:t>
            </a:r>
            <a:r>
              <a:rPr>
                <a:solidFill>
                  <a:srgbClr val="000000"/>
                </a:solidFill>
              </a:rPr>
              <a:t>título</a:t>
            </a:r>
            <a:r>
              <a:rPr b="0">
                <a:solidFill>
                  <a:srgbClr val="000000"/>
                </a:solidFill>
              </a:rPr>
              <a:t> da pessoa</a:t>
            </a:r>
          </a:p>
        </p:txBody>
      </p:sp>
      <p:sp>
        <p:nvSpPr>
          <p:cNvPr id="247" name="TextBox 9"/>
          <p:cNvSpPr txBox="1"/>
          <p:nvPr/>
        </p:nvSpPr>
        <p:spPr>
          <a:xfrm>
            <a:off x="181794" y="2654912"/>
            <a:ext cx="5362926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Diga </a:t>
            </a:r>
            <a:r>
              <a:rPr b="0">
                <a:solidFill>
                  <a:srgbClr val="000000"/>
                </a:solidFill>
              </a:rPr>
              <a:t>que é bem-vindo como </a:t>
            </a:r>
            <a:r>
              <a:rPr>
                <a:solidFill>
                  <a:srgbClr val="000000"/>
                </a:solidFill>
              </a:rPr>
              <a:t>ouvinte</a:t>
            </a:r>
          </a:p>
        </p:txBody>
      </p:sp>
      <p:sp>
        <p:nvSpPr>
          <p:cNvPr id="248" name="TextBox 5"/>
          <p:cNvSpPr txBox="1"/>
          <p:nvPr/>
        </p:nvSpPr>
        <p:spPr>
          <a:xfrm>
            <a:off x="181795" y="95249"/>
            <a:ext cx="6202059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Líder, tenha bem claro </a:t>
            </a:r>
            <a:r>
              <a:rPr b="0">
                <a:solidFill>
                  <a:srgbClr val="000000"/>
                </a:solidFill>
              </a:rPr>
              <a:t>seu papel como </a:t>
            </a:r>
            <a:r>
              <a:rPr>
                <a:solidFill>
                  <a:srgbClr val="000000"/>
                </a:solidFill>
              </a:rPr>
              <a:t>autoridade</a:t>
            </a:r>
            <a:r>
              <a:rPr b="0">
                <a:solidFill>
                  <a:srgbClr val="000000"/>
                </a:solidFill>
              </a:rPr>
              <a:t> do grupo</a:t>
            </a:r>
          </a:p>
        </p:txBody>
      </p:sp>
      <p:sp>
        <p:nvSpPr>
          <p:cNvPr id="249" name="TextBox 6"/>
          <p:cNvSpPr txBox="1"/>
          <p:nvPr/>
        </p:nvSpPr>
        <p:spPr>
          <a:xfrm>
            <a:off x="181794" y="3934745"/>
            <a:ext cx="5362926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Não deixe </a:t>
            </a:r>
            <a:r>
              <a:rPr b="0">
                <a:solidFill>
                  <a:srgbClr val="000000"/>
                </a:solidFill>
              </a:rPr>
              <a:t>que </a:t>
            </a:r>
            <a:r>
              <a:rPr>
                <a:solidFill>
                  <a:srgbClr val="000000"/>
                </a:solidFill>
              </a:rPr>
              <a:t>monopolize</a:t>
            </a:r>
            <a:r>
              <a:rPr b="0">
                <a:solidFill>
                  <a:srgbClr val="000000"/>
                </a:solidFill>
              </a:rPr>
              <a:t> a reunião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Alvo...</a:t>
            </a:r>
          </a:p>
        </p:txBody>
      </p:sp>
      <p:sp>
        <p:nvSpPr>
          <p:cNvPr id="144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sz="6000" b="1"/>
              <a:t> Novo Convertido</a:t>
            </a:r>
          </a:p>
        </p:txBody>
      </p:sp>
      <p:sp>
        <p:nvSpPr>
          <p:cNvPr id="145" name="TextBox 3"/>
          <p:cNvSpPr txBox="1"/>
          <p:nvPr/>
        </p:nvSpPr>
        <p:spPr>
          <a:xfrm>
            <a:off x="1218332" y="3344512"/>
            <a:ext cx="6045811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sz="6000" b="1"/>
              <a:t>Líder de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 advAuto="0"/>
      <p:bldP spid="145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6. Irmão muito falante</a:t>
            </a:r>
          </a:p>
        </p:txBody>
      </p:sp>
      <p:sp>
        <p:nvSpPr>
          <p:cNvPr id="252" name="TextBox 7"/>
          <p:cNvSpPr txBox="1"/>
          <p:nvPr/>
        </p:nvSpPr>
        <p:spPr>
          <a:xfrm>
            <a:off x="295196" y="1190512"/>
            <a:ext cx="5351583" cy="2711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Não consegue ser coerente, conta longas histórias e muda sempre de assunto</a:t>
            </a:r>
          </a:p>
        </p:txBody>
      </p:sp>
      <p:pic>
        <p:nvPicPr>
          <p:cNvPr id="253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315" y="0"/>
            <a:ext cx="3552142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0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57" name="TextBox 8"/>
          <p:cNvSpPr txBox="1"/>
          <p:nvPr/>
        </p:nvSpPr>
        <p:spPr>
          <a:xfrm>
            <a:off x="181795" y="1790424"/>
            <a:ext cx="5567040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Limite </a:t>
            </a:r>
            <a:r>
              <a:rPr b="0">
                <a:solidFill>
                  <a:srgbClr val="000000"/>
                </a:solidFill>
              </a:rPr>
              <a:t>as </a:t>
            </a:r>
            <a:r>
              <a:rPr>
                <a:solidFill>
                  <a:srgbClr val="000000"/>
                </a:solidFill>
              </a:rPr>
              <a:t>respostas</a:t>
            </a:r>
            <a:r>
              <a:rPr b="0">
                <a:solidFill>
                  <a:srgbClr val="000000"/>
                </a:solidFill>
              </a:rPr>
              <a:t> a 30 segundos por pessoa</a:t>
            </a:r>
          </a:p>
        </p:txBody>
      </p:sp>
      <p:sp>
        <p:nvSpPr>
          <p:cNvPr id="258" name="TextBox 9"/>
          <p:cNvSpPr txBox="1"/>
          <p:nvPr/>
        </p:nvSpPr>
        <p:spPr>
          <a:xfrm>
            <a:off x="181795" y="3223328"/>
            <a:ext cx="4932020" cy="1487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Converse </a:t>
            </a:r>
            <a:r>
              <a:rPr b="0">
                <a:solidFill>
                  <a:srgbClr val="000000"/>
                </a:solidFill>
              </a:rPr>
              <a:t>em particular dizendo-lhe para ser mais sucinto</a:t>
            </a:r>
          </a:p>
        </p:txBody>
      </p:sp>
      <p:sp>
        <p:nvSpPr>
          <p:cNvPr id="259" name="TextBox 5"/>
          <p:cNvSpPr txBox="1"/>
          <p:nvPr/>
        </p:nvSpPr>
        <p:spPr>
          <a:xfrm>
            <a:off x="181796" y="357520"/>
            <a:ext cx="4285660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Ajude-o </a:t>
            </a:r>
            <a:r>
              <a:rPr b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responder</a:t>
            </a:r>
            <a:r>
              <a:rPr b="0">
                <a:solidFill>
                  <a:srgbClr val="000000"/>
                </a:solidFill>
              </a:rPr>
              <a:t> as perguntas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7. Anfitriões que não correspondem</a:t>
            </a:r>
          </a:p>
        </p:txBody>
      </p:sp>
      <p:sp>
        <p:nvSpPr>
          <p:cNvPr id="262" name="TextBox 7"/>
          <p:cNvSpPr txBox="1"/>
          <p:nvPr/>
        </p:nvSpPr>
        <p:spPr>
          <a:xfrm>
            <a:off x="3742439" y="1190512"/>
            <a:ext cx="4512452" cy="3397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Fica no quarto, tenta manipular o grupo, deixa o ambiente hostil à célula</a:t>
            </a:r>
          </a:p>
        </p:txBody>
      </p:sp>
      <p:pic>
        <p:nvPicPr>
          <p:cNvPr id="2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50" y="925477"/>
            <a:ext cx="3008461" cy="40365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67" name="TextBox 8"/>
          <p:cNvSpPr txBox="1"/>
          <p:nvPr/>
        </p:nvSpPr>
        <p:spPr>
          <a:xfrm>
            <a:off x="181795" y="2696481"/>
            <a:ext cx="5181492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Mude </a:t>
            </a:r>
            <a:r>
              <a:rPr b="0">
                <a:solidFill>
                  <a:srgbClr val="000000"/>
                </a:solidFill>
              </a:rPr>
              <a:t>o </a:t>
            </a:r>
            <a:r>
              <a:rPr>
                <a:solidFill>
                  <a:srgbClr val="000000"/>
                </a:solidFill>
              </a:rPr>
              <a:t>local</a:t>
            </a:r>
            <a:r>
              <a:rPr b="0">
                <a:solidFill>
                  <a:srgbClr val="000000"/>
                </a:solidFill>
              </a:rPr>
              <a:t> da reunião se os problemas persistirem</a:t>
            </a:r>
          </a:p>
        </p:txBody>
      </p:sp>
      <p:sp>
        <p:nvSpPr>
          <p:cNvPr id="268" name="TextBox 5"/>
          <p:cNvSpPr txBox="1"/>
          <p:nvPr/>
        </p:nvSpPr>
        <p:spPr>
          <a:xfrm>
            <a:off x="181796" y="1263578"/>
            <a:ext cx="5034076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Admoeste-o </a:t>
            </a:r>
            <a:r>
              <a:rPr b="0">
                <a:solidFill>
                  <a:srgbClr val="000000"/>
                </a:solidFill>
              </a:rPr>
              <a:t>e mostre-lhe o </a:t>
            </a:r>
            <a:r>
              <a:rPr>
                <a:solidFill>
                  <a:srgbClr val="000000"/>
                </a:solidFill>
              </a:rPr>
              <a:t>papel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no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grupo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8. O Antagonista</a:t>
            </a:r>
          </a:p>
        </p:txBody>
      </p:sp>
      <p:sp>
        <p:nvSpPr>
          <p:cNvPr id="271" name="TextBox 7"/>
          <p:cNvSpPr txBox="1"/>
          <p:nvPr/>
        </p:nvSpPr>
        <p:spPr>
          <a:xfrm>
            <a:off x="230770" y="1190512"/>
            <a:ext cx="4512452" cy="3397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Muda de célula sempre, critica os líderes anteriores, gosta de encobrir sua opinião</a:t>
            </a:r>
          </a:p>
        </p:txBody>
      </p:sp>
      <p:pic>
        <p:nvPicPr>
          <p:cNvPr id="272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058" y="884415"/>
            <a:ext cx="3194314" cy="42590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0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76" name="TextBox 8"/>
          <p:cNvSpPr txBox="1"/>
          <p:nvPr/>
        </p:nvSpPr>
        <p:spPr>
          <a:xfrm>
            <a:off x="181795" y="1430802"/>
            <a:ext cx="5181492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Seja firme </a:t>
            </a:r>
            <a:r>
              <a:rPr b="0">
                <a:solidFill>
                  <a:srgbClr val="000000"/>
                </a:solidFill>
              </a:rPr>
              <a:t>para </a:t>
            </a:r>
            <a:r>
              <a:rPr>
                <a:solidFill>
                  <a:srgbClr val="000000"/>
                </a:solidFill>
              </a:rPr>
              <a:t>proteger</a:t>
            </a:r>
            <a:r>
              <a:rPr b="0">
                <a:solidFill>
                  <a:srgbClr val="000000"/>
                </a:solidFill>
              </a:rPr>
              <a:t> o grupo</a:t>
            </a:r>
          </a:p>
        </p:txBody>
      </p:sp>
      <p:sp>
        <p:nvSpPr>
          <p:cNvPr id="277" name="TextBox 5"/>
          <p:cNvSpPr txBox="1"/>
          <p:nvPr/>
        </p:nvSpPr>
        <p:spPr>
          <a:xfrm>
            <a:off x="181796" y="202684"/>
            <a:ext cx="5034076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Antecipe-se </a:t>
            </a:r>
            <a:r>
              <a:rPr b="0">
                <a:solidFill>
                  <a:srgbClr val="000000"/>
                </a:solidFill>
              </a:rPr>
              <a:t>e aja logo que o </a:t>
            </a:r>
            <a:r>
              <a:rPr>
                <a:solidFill>
                  <a:srgbClr val="000000"/>
                </a:solidFill>
              </a:rPr>
              <a:t>conflito</a:t>
            </a:r>
            <a:r>
              <a:rPr b="0">
                <a:solidFill>
                  <a:srgbClr val="000000"/>
                </a:solidFill>
              </a:rPr>
              <a:t> surgir</a:t>
            </a:r>
          </a:p>
        </p:txBody>
      </p:sp>
      <p:sp>
        <p:nvSpPr>
          <p:cNvPr id="278" name="TextBox 6"/>
          <p:cNvSpPr txBox="1"/>
          <p:nvPr/>
        </p:nvSpPr>
        <p:spPr>
          <a:xfrm>
            <a:off x="181795" y="2658922"/>
            <a:ext cx="5181492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Indique </a:t>
            </a:r>
            <a:r>
              <a:rPr>
                <a:solidFill>
                  <a:srgbClr val="000000"/>
                </a:solidFill>
              </a:rPr>
              <a:t>tratamento</a:t>
            </a:r>
            <a:r>
              <a:rPr b="0">
                <a:solidFill>
                  <a:srgbClr val="000000"/>
                </a:solidFill>
              </a:rPr>
              <a:t>, se necessário</a:t>
            </a:r>
          </a:p>
        </p:txBody>
      </p:sp>
      <p:sp>
        <p:nvSpPr>
          <p:cNvPr id="279" name="TextBox 7"/>
          <p:cNvSpPr txBox="1"/>
          <p:nvPr/>
        </p:nvSpPr>
        <p:spPr>
          <a:xfrm>
            <a:off x="181795" y="3887039"/>
            <a:ext cx="5181492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Cuidado </a:t>
            </a:r>
            <a:r>
              <a:rPr b="0">
                <a:solidFill>
                  <a:srgbClr val="000000"/>
                </a:solidFill>
              </a:rPr>
              <a:t>para </a:t>
            </a:r>
            <a:r>
              <a:rPr>
                <a:solidFill>
                  <a:srgbClr val="000000"/>
                </a:solidFill>
              </a:rPr>
              <a:t>não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rotular</a:t>
            </a:r>
            <a:r>
              <a:rPr b="0">
                <a:solidFill>
                  <a:srgbClr val="000000"/>
                </a:solidFill>
              </a:rPr>
              <a:t> o antagonista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89" y="1020478"/>
            <a:ext cx="3248942" cy="4123021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9. Crianças indisciplinadas</a:t>
            </a:r>
          </a:p>
        </p:txBody>
      </p:sp>
      <p:sp>
        <p:nvSpPr>
          <p:cNvPr id="283" name="TextBox 7"/>
          <p:cNvSpPr txBox="1"/>
          <p:nvPr/>
        </p:nvSpPr>
        <p:spPr>
          <a:xfrm>
            <a:off x="3821820" y="1893509"/>
            <a:ext cx="4512452" cy="2025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São aquelas que transtornam a reunião do grupo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" grpId="0" animBg="1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1" descr="Picture 1"/>
          <p:cNvPicPr>
            <a:picLocks noChangeAspect="1"/>
          </p:cNvPicPr>
          <p:nvPr/>
        </p:nvPicPr>
        <p:blipFill>
          <a:blip r:embed="rId2"/>
          <a:srcRect l="15838" t="7275" r="14508" b="3397"/>
          <a:stretch>
            <a:fillRect/>
          </a:stretch>
        </p:blipFill>
        <p:spPr>
          <a:xfrm>
            <a:off x="5794554" y="0"/>
            <a:ext cx="266481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Como lidar?</a:t>
            </a:r>
          </a:p>
        </p:txBody>
      </p:sp>
      <p:sp>
        <p:nvSpPr>
          <p:cNvPr id="287" name="TextBox 5"/>
          <p:cNvSpPr txBox="1"/>
          <p:nvPr/>
        </p:nvSpPr>
        <p:spPr>
          <a:xfrm>
            <a:off x="181796" y="202683"/>
            <a:ext cx="5034076" cy="1487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Não repreenda </a:t>
            </a:r>
            <a:r>
              <a:rPr>
                <a:solidFill>
                  <a:srgbClr val="000000"/>
                </a:solidFill>
              </a:rPr>
              <a:t>publicamente</a:t>
            </a:r>
            <a:r>
              <a:rPr b="0">
                <a:solidFill>
                  <a:srgbClr val="000000"/>
                </a:solidFill>
              </a:rPr>
              <a:t> para não inibir que os pais voltem</a:t>
            </a:r>
          </a:p>
        </p:txBody>
      </p:sp>
      <p:sp>
        <p:nvSpPr>
          <p:cNvPr id="288" name="TextBox 6"/>
          <p:cNvSpPr txBox="1"/>
          <p:nvPr/>
        </p:nvSpPr>
        <p:spPr>
          <a:xfrm>
            <a:off x="181795" y="2031345"/>
            <a:ext cx="5181492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Se os pais são novos, </a:t>
            </a:r>
            <a:r>
              <a:rPr b="0">
                <a:solidFill>
                  <a:srgbClr val="000000"/>
                </a:solidFill>
              </a:rPr>
              <a:t>aja com </a:t>
            </a:r>
            <a:r>
              <a:rPr>
                <a:solidFill>
                  <a:srgbClr val="000000"/>
                </a:solidFill>
              </a:rPr>
              <a:t>paciência</a:t>
            </a:r>
          </a:p>
        </p:txBody>
      </p:sp>
      <p:sp>
        <p:nvSpPr>
          <p:cNvPr id="289" name="TextBox 9"/>
          <p:cNvSpPr txBox="1"/>
          <p:nvPr/>
        </p:nvSpPr>
        <p:spPr>
          <a:xfrm>
            <a:off x="181795" y="3367566"/>
            <a:ext cx="5181492" cy="1487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Font typeface="Arial"/>
              <a:buChar char="•"/>
              <a:defRPr sz="3200" b="1">
                <a:solidFill>
                  <a:srgbClr val="008080"/>
                </a:solidFill>
              </a:defRPr>
            </a:pPr>
            <a:r>
              <a:t>Se os pais são maduros, </a:t>
            </a:r>
            <a:r>
              <a:rPr>
                <a:solidFill>
                  <a:srgbClr val="000000"/>
                </a:solidFill>
              </a:rPr>
              <a:t>converse</a:t>
            </a:r>
            <a:r>
              <a:rPr b="0">
                <a:solidFill>
                  <a:srgbClr val="000000"/>
                </a:solidFill>
              </a:rPr>
              <a:t> de forma </a:t>
            </a:r>
            <a:r>
              <a:rPr>
                <a:solidFill>
                  <a:srgbClr val="000000"/>
                </a:solidFill>
              </a:rPr>
              <a:t>clara</a:t>
            </a:r>
            <a:r>
              <a:rPr b="0">
                <a:solidFill>
                  <a:srgbClr val="000000"/>
                </a:solidFill>
              </a:rPr>
              <a:t> e </a:t>
            </a:r>
            <a:r>
              <a:rPr>
                <a:solidFill>
                  <a:srgbClr val="000000"/>
                </a:solidFill>
              </a:rPr>
              <a:t>objetiva</a:t>
            </a:r>
            <a:r>
              <a:rPr b="0">
                <a:solidFill>
                  <a:srgbClr val="000000"/>
                </a:solidFill>
              </a:rPr>
              <a:t>, particularmente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Box 1"/>
          <p:cNvSpPr txBox="1"/>
          <p:nvPr/>
        </p:nvSpPr>
        <p:spPr>
          <a:xfrm>
            <a:off x="494118" y="712871"/>
            <a:ext cx="7054993" cy="3601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006060"/>
                </a:solidFill>
              </a:defRPr>
            </a:lvl1pPr>
          </a:lstStyle>
          <a:p>
            <a:r>
              <a:t>Erros a serem evitados no modelo celular</a:t>
            </a:r>
          </a:p>
        </p:txBody>
      </p:sp>
      <p:grpSp>
        <p:nvGrpSpPr>
          <p:cNvPr id="294" name="Oval 2"/>
          <p:cNvGrpSpPr/>
          <p:nvPr/>
        </p:nvGrpSpPr>
        <p:grpSpPr>
          <a:xfrm>
            <a:off x="7744970" y="374175"/>
            <a:ext cx="1315399" cy="1315399"/>
            <a:chOff x="0" y="0"/>
            <a:chExt cx="1315398" cy="1315398"/>
          </a:xfrm>
        </p:grpSpPr>
        <p:sp>
          <p:nvSpPr>
            <p:cNvPr id="292" name="Círculo"/>
            <p:cNvSpPr/>
            <p:nvPr/>
          </p:nvSpPr>
          <p:spPr>
            <a:xfrm>
              <a:off x="-1" y="-1"/>
              <a:ext cx="1315400" cy="1315400"/>
            </a:xfrm>
            <a:prstGeom prst="ellipse">
              <a:avLst/>
            </a:prstGeom>
            <a:solidFill>
              <a:srgbClr val="008080"/>
            </a:solidFill>
            <a:ln w="12700" cap="flat">
              <a:noFill/>
              <a:miter lim="400000"/>
            </a:ln>
            <a:effectLst>
              <a:outerShdw blurRad="50800" dist="38100" dir="108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54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93" name="III"/>
            <p:cNvSpPr txBox="1"/>
            <p:nvPr/>
          </p:nvSpPr>
          <p:spPr>
            <a:xfrm>
              <a:off x="238356" y="262208"/>
              <a:ext cx="838687" cy="79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5400" b="1">
                  <a:solidFill>
                    <a:srgbClr val="FFFFFF"/>
                  </a:solidFill>
                </a:defRPr>
              </a:lvl1pPr>
            </a:lstStyle>
            <a:p>
              <a:r>
                <a:t>III</a:t>
              </a:r>
            </a:p>
          </p:txBody>
        </p:sp>
      </p:grp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itle 2"/>
          <p:cNvSpPr txBox="1">
            <a:spLocks noGrp="1"/>
          </p:cNvSpPr>
          <p:nvPr>
            <p:ph type="title"/>
          </p:nvPr>
        </p:nvSpPr>
        <p:spPr>
          <a:xfrm>
            <a:off x="139690" y="81252"/>
            <a:ext cx="8240301" cy="644423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1. Líder que faz todo o trabalho na célula</a:t>
            </a:r>
          </a:p>
        </p:txBody>
      </p:sp>
      <p:pic>
        <p:nvPicPr>
          <p:cNvPr id="297" name="Picture 9" descr="Picture 9"/>
          <p:cNvPicPr>
            <a:picLocks noChangeAspect="1"/>
          </p:cNvPicPr>
          <p:nvPr/>
        </p:nvPicPr>
        <p:blipFill>
          <a:blip r:embed="rId2"/>
          <a:srcRect l="8522" b="5442"/>
          <a:stretch>
            <a:fillRect/>
          </a:stretch>
        </p:blipFill>
        <p:spPr>
          <a:xfrm>
            <a:off x="1428794" y="1071987"/>
            <a:ext cx="5964649" cy="40715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Até 2030</a:t>
            </a:r>
          </a:p>
        </p:txBody>
      </p:sp>
      <p:sp>
        <p:nvSpPr>
          <p:cNvPr id="148" name="TextBox 2"/>
          <p:cNvSpPr txBox="1"/>
          <p:nvPr/>
        </p:nvSpPr>
        <p:spPr>
          <a:xfrm>
            <a:off x="1624911" y="1605973"/>
            <a:ext cx="5232659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006060"/>
                </a:solidFill>
              </a:defRPr>
            </a:lvl1pPr>
          </a:lstStyle>
          <a:p>
            <a:r>
              <a:t>200 células</a:t>
            </a:r>
          </a:p>
        </p:txBody>
      </p:sp>
      <p:sp>
        <p:nvSpPr>
          <p:cNvPr id="149" name="TextBox 3"/>
          <p:cNvSpPr txBox="1"/>
          <p:nvPr/>
        </p:nvSpPr>
        <p:spPr>
          <a:xfrm>
            <a:off x="1103765" y="3287817"/>
            <a:ext cx="6274952" cy="1203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10475C"/>
                </a:solidFill>
              </a:defRPr>
            </a:lvl1pPr>
          </a:lstStyle>
          <a:p>
            <a:r>
              <a:t>5000 pessoas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 advAuto="0"/>
      <p:bldP spid="149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itle 2"/>
          <p:cNvSpPr txBox="1">
            <a:spLocks noGrp="1"/>
          </p:cNvSpPr>
          <p:nvPr>
            <p:ph type="title"/>
          </p:nvPr>
        </p:nvSpPr>
        <p:spPr>
          <a:xfrm>
            <a:off x="253087" y="272128"/>
            <a:ext cx="4872429" cy="481420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40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2. Líder que não participa das reuniões do GD e nem acata as orientações do supervisor</a:t>
            </a:r>
          </a:p>
        </p:txBody>
      </p:sp>
      <p:pic>
        <p:nvPicPr>
          <p:cNvPr id="300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235" y="266700"/>
            <a:ext cx="3246121" cy="4876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itle 2"/>
          <p:cNvSpPr txBox="1">
            <a:spLocks noGrp="1"/>
          </p:cNvSpPr>
          <p:nvPr>
            <p:ph type="title"/>
          </p:nvPr>
        </p:nvSpPr>
        <p:spPr>
          <a:xfrm>
            <a:off x="3957532" y="2415133"/>
            <a:ext cx="4297724" cy="2483166"/>
          </a:xfrm>
          <a:prstGeom prst="rect">
            <a:avLst/>
          </a:prstGeom>
        </p:spPr>
        <p:txBody>
          <a:bodyPr/>
          <a:lstStyle>
            <a:lvl1pPr algn="r" defTabSz="896111">
              <a:lnSpc>
                <a:spcPct val="120000"/>
              </a:lnSpc>
              <a:defRPr sz="3528" b="1" spc="-97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3. Quando o líder se afasta ou se recusa a seguir as orientações da liderança</a:t>
            </a:r>
          </a:p>
        </p:txBody>
      </p:sp>
      <p:pic>
        <p:nvPicPr>
          <p:cNvPr id="303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33" y="0"/>
            <a:ext cx="3479801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211" y="1192468"/>
            <a:ext cx="6395555" cy="3951031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Title 2"/>
          <p:cNvSpPr txBox="1">
            <a:spLocks noGrp="1"/>
          </p:cNvSpPr>
          <p:nvPr>
            <p:ph type="title"/>
          </p:nvPr>
        </p:nvSpPr>
        <p:spPr>
          <a:xfrm>
            <a:off x="102061" y="147402"/>
            <a:ext cx="7166649" cy="805045"/>
          </a:xfrm>
          <a:prstGeom prst="rect">
            <a:avLst/>
          </a:prstGeom>
        </p:spPr>
        <p:txBody>
          <a:bodyPr/>
          <a:lstStyle>
            <a:lvl1pPr defTabSz="877823">
              <a:lnSpc>
                <a:spcPct val="120000"/>
              </a:lnSpc>
              <a:defRPr sz="3455" b="1" spc="-95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4. Líder que aconselha inadaquadamente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3625"/>
            <a:ext cx="6779811" cy="4519874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Title 2"/>
          <p:cNvSpPr txBox="1">
            <a:spLocks noGrp="1"/>
          </p:cNvSpPr>
          <p:nvPr>
            <p:ph type="title"/>
          </p:nvPr>
        </p:nvSpPr>
        <p:spPr>
          <a:xfrm>
            <a:off x="1236026" y="2297496"/>
            <a:ext cx="7166648" cy="2743956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20000"/>
              </a:lnSpc>
              <a:defRPr sz="3600" b="1">
                <a:latin typeface="+mn-lt"/>
                <a:ea typeface="+mn-ea"/>
                <a:cs typeface="+mn-cs"/>
                <a:sym typeface="Calibri"/>
              </a:defRPr>
            </a:pPr>
            <a:r>
              <a:t>5. Deixar</a:t>
            </a:r>
            <a:br/>
            <a:r>
              <a:t>de desafiar</a:t>
            </a:r>
            <a:br/>
            <a:r>
              <a:t>e preparar</a:t>
            </a:r>
            <a:br/>
            <a:r>
              <a:t>novos líderes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872" y="1099850"/>
            <a:ext cx="7597162" cy="4043649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Title 2"/>
          <p:cNvSpPr txBox="1">
            <a:spLocks noGrp="1"/>
          </p:cNvSpPr>
          <p:nvPr>
            <p:ph type="title"/>
          </p:nvPr>
        </p:nvSpPr>
        <p:spPr>
          <a:xfrm>
            <a:off x="192778" y="109134"/>
            <a:ext cx="7166649" cy="1092765"/>
          </a:xfrm>
          <a:prstGeom prst="rect">
            <a:avLst/>
          </a:prstGeom>
        </p:spPr>
        <p:txBody>
          <a:bodyPr/>
          <a:lstStyle>
            <a:lvl1pPr defTabSz="859536">
              <a:lnSpc>
                <a:spcPct val="120000"/>
              </a:lnSpc>
              <a:defRPr sz="3384" b="1" spc="-94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6. O supervisor ou líder impõe metas exageradas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itle 2"/>
          <p:cNvSpPr txBox="1">
            <a:spLocks noGrp="1"/>
          </p:cNvSpPr>
          <p:nvPr>
            <p:ph type="title"/>
          </p:nvPr>
        </p:nvSpPr>
        <p:spPr>
          <a:xfrm>
            <a:off x="11340" y="51911"/>
            <a:ext cx="8425351" cy="628408"/>
          </a:xfrm>
          <a:prstGeom prst="rect">
            <a:avLst/>
          </a:prstGeom>
        </p:spPr>
        <p:txBody>
          <a:bodyPr/>
          <a:lstStyle>
            <a:lvl1pPr algn="r">
              <a:lnSpc>
                <a:spcPct val="120000"/>
              </a:lnSpc>
              <a:defRPr sz="3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7. Não direcionar os membros da célula para a igreja</a:t>
            </a:r>
          </a:p>
        </p:txBody>
      </p:sp>
      <p:pic>
        <p:nvPicPr>
          <p:cNvPr id="315" name="Picture 4" descr="Picture 4"/>
          <p:cNvPicPr>
            <a:picLocks noChangeAspect="1"/>
          </p:cNvPicPr>
          <p:nvPr/>
        </p:nvPicPr>
        <p:blipFill>
          <a:blip r:embed="rId2"/>
          <a:srcRect t="3657" b="4433"/>
          <a:stretch>
            <a:fillRect/>
          </a:stretch>
        </p:blipFill>
        <p:spPr>
          <a:xfrm>
            <a:off x="1378723" y="1235193"/>
            <a:ext cx="5645226" cy="3459014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Straight Connector 6"/>
          <p:cNvSpPr/>
          <p:nvPr/>
        </p:nvSpPr>
        <p:spPr>
          <a:xfrm>
            <a:off x="1040067" y="1039986"/>
            <a:ext cx="6384218" cy="3934515"/>
          </a:xfrm>
          <a:prstGeom prst="line">
            <a:avLst/>
          </a:prstGeom>
          <a:ln w="114300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7" name="Straight Connector 8"/>
          <p:cNvSpPr/>
          <p:nvPr/>
        </p:nvSpPr>
        <p:spPr>
          <a:xfrm flipH="1">
            <a:off x="1040067" y="1039986"/>
            <a:ext cx="6384218" cy="3934515"/>
          </a:xfrm>
          <a:prstGeom prst="line">
            <a:avLst/>
          </a:prstGeom>
          <a:ln w="114300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itle 2"/>
          <p:cNvSpPr txBox="1">
            <a:spLocks noGrp="1"/>
          </p:cNvSpPr>
          <p:nvPr>
            <p:ph type="title"/>
          </p:nvPr>
        </p:nvSpPr>
        <p:spPr>
          <a:xfrm>
            <a:off x="192778" y="109134"/>
            <a:ext cx="8085158" cy="1092765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3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8. Aproveitar a intimidade que a célula proporciona para alcançar objetivos pessoais</a:t>
            </a:r>
          </a:p>
        </p:txBody>
      </p:sp>
      <p:pic>
        <p:nvPicPr>
          <p:cNvPr id="320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06" y="1440009"/>
            <a:ext cx="6243255" cy="35118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2"/>
          <a:srcRect l="5473" r="11430"/>
          <a:stretch>
            <a:fillRect/>
          </a:stretch>
        </p:blipFill>
        <p:spPr>
          <a:xfrm>
            <a:off x="2483381" y="591044"/>
            <a:ext cx="5975990" cy="4552456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Title 2"/>
          <p:cNvSpPr txBox="1">
            <a:spLocks noGrp="1"/>
          </p:cNvSpPr>
          <p:nvPr>
            <p:ph type="title"/>
          </p:nvPr>
        </p:nvSpPr>
        <p:spPr>
          <a:xfrm>
            <a:off x="158758" y="102045"/>
            <a:ext cx="4411116" cy="1723471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3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8. Mentir ou omitir os dados para aparentar que está tudo bem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Box 1"/>
          <p:cNvSpPr txBox="1"/>
          <p:nvPr/>
        </p:nvSpPr>
        <p:spPr>
          <a:xfrm>
            <a:off x="494118" y="712871"/>
            <a:ext cx="7054993" cy="3601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006060"/>
                </a:solidFill>
              </a:defRPr>
            </a:lvl1pPr>
          </a:lstStyle>
          <a:p>
            <a:r>
              <a:t>Por que minha célula não cresce?</a:t>
            </a:r>
          </a:p>
        </p:txBody>
      </p:sp>
      <p:grpSp>
        <p:nvGrpSpPr>
          <p:cNvPr id="328" name="Oval 2"/>
          <p:cNvGrpSpPr/>
          <p:nvPr/>
        </p:nvGrpSpPr>
        <p:grpSpPr>
          <a:xfrm>
            <a:off x="7744970" y="374175"/>
            <a:ext cx="1315399" cy="1315399"/>
            <a:chOff x="0" y="0"/>
            <a:chExt cx="1315398" cy="1315398"/>
          </a:xfrm>
        </p:grpSpPr>
        <p:sp>
          <p:nvSpPr>
            <p:cNvPr id="326" name="Círculo"/>
            <p:cNvSpPr/>
            <p:nvPr/>
          </p:nvSpPr>
          <p:spPr>
            <a:xfrm>
              <a:off x="-1" y="-1"/>
              <a:ext cx="1315400" cy="1315400"/>
            </a:xfrm>
            <a:prstGeom prst="ellipse">
              <a:avLst/>
            </a:prstGeom>
            <a:solidFill>
              <a:srgbClr val="008080"/>
            </a:solidFill>
            <a:ln w="12700" cap="flat">
              <a:noFill/>
              <a:miter lim="400000"/>
            </a:ln>
            <a:effectLst>
              <a:outerShdw blurRad="50800" dist="38100" dir="108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54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7" name="IV"/>
            <p:cNvSpPr txBox="1"/>
            <p:nvPr/>
          </p:nvSpPr>
          <p:spPr>
            <a:xfrm>
              <a:off x="238356" y="262208"/>
              <a:ext cx="838687" cy="79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5400" b="1">
                  <a:solidFill>
                    <a:srgbClr val="FFFFFF"/>
                  </a:solidFill>
                </a:defRPr>
              </a:lvl1pPr>
            </a:lstStyle>
            <a:p>
              <a:r>
                <a:t>IV</a:t>
              </a:r>
            </a:p>
          </p:txBody>
        </p:sp>
      </p:grp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Box 4"/>
          <p:cNvSpPr txBox="1"/>
          <p:nvPr/>
        </p:nvSpPr>
        <p:spPr>
          <a:xfrm>
            <a:off x="272512" y="814386"/>
            <a:ext cx="7483438" cy="4094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ora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intercede pelos membros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jejua (e nem a célula)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se prepara para a reunião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foi bem treinado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visita</a:t>
            </a:r>
          </a:p>
        </p:txBody>
      </p:sp>
      <p:sp>
        <p:nvSpPr>
          <p:cNvPr id="331" name="Title 2"/>
          <p:cNvSpPr txBox="1">
            <a:spLocks noGrp="1"/>
          </p:cNvSpPr>
          <p:nvPr>
            <p:ph type="title"/>
          </p:nvPr>
        </p:nvSpPr>
        <p:spPr>
          <a:xfrm>
            <a:off x="3855480" y="22674"/>
            <a:ext cx="4411116" cy="963788"/>
          </a:xfrm>
          <a:prstGeom prst="rect">
            <a:avLst/>
          </a:prstGeom>
        </p:spPr>
        <p:txBody>
          <a:bodyPr/>
          <a:lstStyle>
            <a:lvl1pPr algn="r" defTabSz="886968">
              <a:lnSpc>
                <a:spcPct val="120000"/>
              </a:lnSpc>
              <a:defRPr sz="6984" b="1" spc="-97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O LÍDER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89" y="245199"/>
            <a:ext cx="3195131" cy="465310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TextBox 2"/>
          <p:cNvSpPr txBox="1"/>
          <p:nvPr/>
        </p:nvSpPr>
        <p:spPr>
          <a:xfrm>
            <a:off x="4626931" y="254117"/>
            <a:ext cx="3287772" cy="473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Funcionam</a:t>
            </a:r>
          </a:p>
          <a:p>
            <a:pPr algn="r">
              <a:spcBef>
                <a:spcPts val="1200"/>
              </a:spcBef>
              <a:defRPr sz="3400" b="1"/>
            </a:pPr>
            <a:r>
              <a:t>Universais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Aplicação ampla</a:t>
            </a:r>
          </a:p>
          <a:p>
            <a:pPr algn="r">
              <a:spcBef>
                <a:spcPts val="1200"/>
              </a:spcBef>
              <a:defRPr sz="3400" b="1"/>
            </a:pPr>
            <a:r>
              <a:t>Fáceis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Praticáveis</a:t>
            </a:r>
          </a:p>
          <a:p>
            <a:pPr algn="r">
              <a:spcBef>
                <a:spcPts val="1200"/>
              </a:spcBef>
              <a:defRPr sz="3400" b="1"/>
            </a:pPr>
            <a:r>
              <a:t>Realistas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Motivadores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extBox 4"/>
          <p:cNvSpPr txBox="1"/>
          <p:nvPr/>
        </p:nvSpPr>
        <p:spPr>
          <a:xfrm>
            <a:off x="272512" y="1438013"/>
            <a:ext cx="7948363" cy="3395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tem data de multiplicação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tem visitantes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É muito formal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há cuidado pastoral</a:t>
            </a:r>
          </a:p>
          <a:p>
            <a:pPr marL="742950" indent="-742950">
              <a:spcBef>
                <a:spcPts val="600"/>
              </a:spcBef>
              <a:buSzPct val="100000"/>
              <a:buAutoNum type="arabicPeriod"/>
              <a:defRPr sz="4000"/>
            </a:pPr>
            <a:r>
              <a:t>Não tem um anfitrião hospitaleiro</a:t>
            </a:r>
          </a:p>
        </p:txBody>
      </p:sp>
      <p:sp>
        <p:nvSpPr>
          <p:cNvPr id="334" name="Title 2"/>
          <p:cNvSpPr txBox="1">
            <a:spLocks noGrp="1"/>
          </p:cNvSpPr>
          <p:nvPr>
            <p:ph type="title"/>
          </p:nvPr>
        </p:nvSpPr>
        <p:spPr>
          <a:xfrm>
            <a:off x="90716" y="22673"/>
            <a:ext cx="4411116" cy="1088518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7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O GRUPO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Box 8"/>
          <p:cNvSpPr txBox="1"/>
          <p:nvPr/>
        </p:nvSpPr>
        <p:spPr>
          <a:xfrm>
            <a:off x="757657" y="448699"/>
            <a:ext cx="6918916" cy="261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9900">
                <a:solidFill>
                  <a:srgbClr val="006060"/>
                </a:solidFill>
              </a:defRPr>
            </a:lvl1pPr>
          </a:lstStyle>
          <a:p>
            <a:r>
              <a:t>+</a:t>
            </a:r>
          </a:p>
        </p:txBody>
      </p:sp>
      <p:sp>
        <p:nvSpPr>
          <p:cNvPr id="155" name="TextBox 1"/>
          <p:cNvSpPr txBox="1"/>
          <p:nvPr/>
        </p:nvSpPr>
        <p:spPr>
          <a:xfrm>
            <a:off x="757657" y="471383"/>
            <a:ext cx="6918916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Leitura</a:t>
            </a:r>
            <a:r>
              <a:rPr b="0"/>
              <a:t> completa do livro</a:t>
            </a:r>
          </a:p>
        </p:txBody>
      </p:sp>
      <p:sp>
        <p:nvSpPr>
          <p:cNvPr id="156" name="TextBox 6"/>
          <p:cNvSpPr txBox="1"/>
          <p:nvPr/>
        </p:nvSpPr>
        <p:spPr>
          <a:xfrm>
            <a:off x="757657" y="3274495"/>
            <a:ext cx="6918916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Declaração</a:t>
            </a:r>
            <a:r>
              <a:rPr b="0"/>
              <a:t> de leitura no final do curso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" descr="Picture 2"/>
          <p:cNvPicPr>
            <a:picLocks noChangeAspect="1"/>
          </p:cNvPicPr>
          <p:nvPr/>
        </p:nvPicPr>
        <p:blipFill>
          <a:blip r:embed="rId2"/>
          <a:srcRect r="10933"/>
          <a:stretch>
            <a:fillRect/>
          </a:stretch>
        </p:blipFill>
        <p:spPr>
          <a:xfrm>
            <a:off x="204113" y="1715763"/>
            <a:ext cx="8154726" cy="2458308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600" spc="-1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r>
              <a:t>Atividade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TextBox 3"/>
          <p:cNvSpPr txBox="1"/>
          <p:nvPr/>
        </p:nvSpPr>
        <p:spPr>
          <a:xfrm>
            <a:off x="3121256" y="109112"/>
            <a:ext cx="5889753" cy="699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r">
              <a:defRPr sz="4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 IGREJA EM CÉLULAS</a:t>
            </a:r>
          </a:p>
        </p:txBody>
      </p:sp>
      <p:sp>
        <p:nvSpPr>
          <p:cNvPr id="163" name="TextBox 6"/>
          <p:cNvSpPr txBox="1"/>
          <p:nvPr/>
        </p:nvSpPr>
        <p:spPr>
          <a:xfrm>
            <a:off x="162682" y="4508191"/>
            <a:ext cx="1360167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1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TextBox 3"/>
          <p:cNvSpPr txBox="1"/>
          <p:nvPr/>
        </p:nvSpPr>
        <p:spPr>
          <a:xfrm>
            <a:off x="5424612" y="3649943"/>
            <a:ext cx="3581909" cy="1369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3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REUNIÃO</a:t>
            </a:r>
          </a:p>
          <a:p>
            <a:pPr algn="r">
              <a:defRPr sz="4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</a:t>
            </a:r>
          </a:p>
        </p:txBody>
      </p:sp>
      <p:sp>
        <p:nvSpPr>
          <p:cNvPr id="167" name="TextBox 6"/>
          <p:cNvSpPr txBox="1"/>
          <p:nvPr/>
        </p:nvSpPr>
        <p:spPr>
          <a:xfrm>
            <a:off x="162682" y="154145"/>
            <a:ext cx="1360167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r>
              <a:t>AULA 2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50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1" baseType="lpstr">
      <vt:lpstr>Adjacency</vt:lpstr>
      <vt:lpstr>Apresentação do PowerPoint</vt:lpstr>
      <vt:lpstr>Apresentação do PowerPoint</vt:lpstr>
      <vt:lpstr>Alvo...</vt:lpstr>
      <vt:lpstr>Até 2030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1. Membro pecaminoso</vt:lpstr>
      <vt:lpstr>Apresentação do PowerPoint</vt:lpstr>
      <vt:lpstr>2. Membro que se acha mais espiritual que outros</vt:lpstr>
      <vt:lpstr>Apresentação do PowerPoint</vt:lpstr>
      <vt:lpstr>3. Membros de outras igrejas evangélicas</vt:lpstr>
      <vt:lpstr>Apresentação do PowerPoint</vt:lpstr>
      <vt:lpstr>5. Pastores, missionários ou profetas de fora</vt:lpstr>
      <vt:lpstr>Apresentação do PowerPoint</vt:lpstr>
      <vt:lpstr>6. Irmão muito falante</vt:lpstr>
      <vt:lpstr>Apresentação do PowerPoint</vt:lpstr>
      <vt:lpstr>7. Anfitriões que não correspondem</vt:lpstr>
      <vt:lpstr>Apresentação do PowerPoint</vt:lpstr>
      <vt:lpstr>8. O Antagonista</vt:lpstr>
      <vt:lpstr>Apresentação do PowerPoint</vt:lpstr>
      <vt:lpstr>9. Crianças indisciplinadas</vt:lpstr>
      <vt:lpstr>Apresentação do PowerPoint</vt:lpstr>
      <vt:lpstr>Apresentação do PowerPoint</vt:lpstr>
      <vt:lpstr>1. Líder que faz todo o trabalho na célula</vt:lpstr>
      <vt:lpstr>2. Líder que não participa das reuniões do GD e nem acata as orientações do supervisor</vt:lpstr>
      <vt:lpstr>3. Quando o líder se afasta ou se recusa a seguir as orientações da liderança</vt:lpstr>
      <vt:lpstr>4. Líder que aconselha inadaquadamente</vt:lpstr>
      <vt:lpstr>5. Deixar de desafiar e preparar novos líderes</vt:lpstr>
      <vt:lpstr>6. O supervisor ou líder impõe metas exageradas</vt:lpstr>
      <vt:lpstr>7. Não direcionar os membros da célula para a igreja</vt:lpstr>
      <vt:lpstr>8. Aproveitar a intimidade que a célula proporciona para alcançar objetivos pessoais</vt:lpstr>
      <vt:lpstr>8. Mentir ou omitir os dados para aparentar que está tudo bem</vt:lpstr>
      <vt:lpstr>Apresentação do PowerPoint</vt:lpstr>
      <vt:lpstr>O LÍDER</vt:lpstr>
      <vt:lpstr>O GRUPO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2023-05-10T09:33:00Z</dcterms:modified>
</cp:coreProperties>
</file>