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E1DC"/>
          </a:solidFill>
        </a:fill>
      </a:tcStyle>
    </a:wholeTbl>
    <a:band2H>
      <a:tcTxStyle/>
      <a:tcStyle>
        <a:tcBdr/>
        <a:fill>
          <a:solidFill>
            <a:srgbClr val="E7F1EE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AF8D8"/>
          </a:solidFill>
        </a:fill>
      </a:tcStyle>
    </a:wholeTbl>
    <a:band2H>
      <a:tcTxStyle/>
      <a:tcStyle>
        <a:tcBdr/>
        <a:fill>
          <a:solidFill>
            <a:srgbClr val="FCFBE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CCD5"/>
          </a:solidFill>
        </a:fill>
      </a:tcStyle>
    </a:wholeTbl>
    <a:band2H>
      <a:tcTxStyle/>
      <a:tcStyle>
        <a:tcBdr/>
        <a:fill>
          <a:solidFill>
            <a:srgbClr val="E9E7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9" Type="http://schemas.openxmlformats.org/officeDocument/2006/relationships/slide" Target="slides/slide38.xml" /><Relationship Id="rId21" Type="http://schemas.openxmlformats.org/officeDocument/2006/relationships/slide" Target="slides/slide20.xml" /><Relationship Id="rId34" Type="http://schemas.openxmlformats.org/officeDocument/2006/relationships/slide" Target="slides/slide33.xml" /><Relationship Id="rId42" Type="http://schemas.openxmlformats.org/officeDocument/2006/relationships/slide" Target="slides/slide41.xml" /><Relationship Id="rId47" Type="http://schemas.openxmlformats.org/officeDocument/2006/relationships/slide" Target="slides/slide46.xml" /><Relationship Id="rId50" Type="http://schemas.openxmlformats.org/officeDocument/2006/relationships/slide" Target="slides/slide49.xml" /><Relationship Id="rId55" Type="http://schemas.openxmlformats.org/officeDocument/2006/relationships/slide" Target="slides/slide54.xml" /><Relationship Id="rId63" Type="http://schemas.openxmlformats.org/officeDocument/2006/relationships/slide" Target="slides/slide62.xml" /><Relationship Id="rId68" Type="http://schemas.openxmlformats.org/officeDocument/2006/relationships/notesMaster" Target="notesMasters/notesMaster1.xml" /><Relationship Id="rId7" Type="http://schemas.openxmlformats.org/officeDocument/2006/relationships/slide" Target="slides/slide6.xml" /><Relationship Id="rId71" Type="http://schemas.openxmlformats.org/officeDocument/2006/relationships/theme" Target="theme/theme1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9" Type="http://schemas.openxmlformats.org/officeDocument/2006/relationships/slide" Target="slides/slide28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slide" Target="slides/slide31.xml" /><Relationship Id="rId37" Type="http://schemas.openxmlformats.org/officeDocument/2006/relationships/slide" Target="slides/slide36.xml" /><Relationship Id="rId40" Type="http://schemas.openxmlformats.org/officeDocument/2006/relationships/slide" Target="slides/slide39.xml" /><Relationship Id="rId45" Type="http://schemas.openxmlformats.org/officeDocument/2006/relationships/slide" Target="slides/slide44.xml" /><Relationship Id="rId53" Type="http://schemas.openxmlformats.org/officeDocument/2006/relationships/slide" Target="slides/slide52.xml" /><Relationship Id="rId58" Type="http://schemas.openxmlformats.org/officeDocument/2006/relationships/slide" Target="slides/slide57.xml" /><Relationship Id="rId66" Type="http://schemas.openxmlformats.org/officeDocument/2006/relationships/slide" Target="slides/slide65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36" Type="http://schemas.openxmlformats.org/officeDocument/2006/relationships/slide" Target="slides/slide35.xml" /><Relationship Id="rId49" Type="http://schemas.openxmlformats.org/officeDocument/2006/relationships/slide" Target="slides/slide48.xml" /><Relationship Id="rId57" Type="http://schemas.openxmlformats.org/officeDocument/2006/relationships/slide" Target="slides/slide56.xml" /><Relationship Id="rId61" Type="http://schemas.openxmlformats.org/officeDocument/2006/relationships/slide" Target="slides/slide60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slide" Target="slides/slide30.xml" /><Relationship Id="rId44" Type="http://schemas.openxmlformats.org/officeDocument/2006/relationships/slide" Target="slides/slide43.xml" /><Relationship Id="rId52" Type="http://schemas.openxmlformats.org/officeDocument/2006/relationships/slide" Target="slides/slide51.xml" /><Relationship Id="rId60" Type="http://schemas.openxmlformats.org/officeDocument/2006/relationships/slide" Target="slides/slide59.xml" /><Relationship Id="rId65" Type="http://schemas.openxmlformats.org/officeDocument/2006/relationships/slide" Target="slides/slide64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slide" Target="slides/slide29.xml" /><Relationship Id="rId35" Type="http://schemas.openxmlformats.org/officeDocument/2006/relationships/slide" Target="slides/slide34.xml" /><Relationship Id="rId43" Type="http://schemas.openxmlformats.org/officeDocument/2006/relationships/slide" Target="slides/slide42.xml" /><Relationship Id="rId48" Type="http://schemas.openxmlformats.org/officeDocument/2006/relationships/slide" Target="slides/slide47.xml" /><Relationship Id="rId56" Type="http://schemas.openxmlformats.org/officeDocument/2006/relationships/slide" Target="slides/slide55.xml" /><Relationship Id="rId64" Type="http://schemas.openxmlformats.org/officeDocument/2006/relationships/slide" Target="slides/slide63.xml" /><Relationship Id="rId69" Type="http://schemas.openxmlformats.org/officeDocument/2006/relationships/presProps" Target="presProps.xml" /><Relationship Id="rId8" Type="http://schemas.openxmlformats.org/officeDocument/2006/relationships/slide" Target="slides/slide7.xml" /><Relationship Id="rId51" Type="http://schemas.openxmlformats.org/officeDocument/2006/relationships/slide" Target="slides/slide50.xml" /><Relationship Id="rId72" Type="http://schemas.openxmlformats.org/officeDocument/2006/relationships/tableStyles" Target="tableStyles.xml" /><Relationship Id="rId3" Type="http://schemas.openxmlformats.org/officeDocument/2006/relationships/slide" Target="slides/slide2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slide" Target="slides/slide32.xml" /><Relationship Id="rId38" Type="http://schemas.openxmlformats.org/officeDocument/2006/relationships/slide" Target="slides/slide37.xml" /><Relationship Id="rId46" Type="http://schemas.openxmlformats.org/officeDocument/2006/relationships/slide" Target="slides/slide45.xml" /><Relationship Id="rId59" Type="http://schemas.openxmlformats.org/officeDocument/2006/relationships/slide" Target="slides/slide58.xml" /><Relationship Id="rId67" Type="http://schemas.openxmlformats.org/officeDocument/2006/relationships/slide" Target="slides/slide66.xml" /><Relationship Id="rId20" Type="http://schemas.openxmlformats.org/officeDocument/2006/relationships/slide" Target="slides/slide19.xml" /><Relationship Id="rId41" Type="http://schemas.openxmlformats.org/officeDocument/2006/relationships/slide" Target="slides/slide40.xml" /><Relationship Id="rId54" Type="http://schemas.openxmlformats.org/officeDocument/2006/relationships/slide" Target="slides/slide53.xml" /><Relationship Id="rId62" Type="http://schemas.openxmlformats.org/officeDocument/2006/relationships/slide" Target="slides/slide61.xml" /><Relationship Id="rId70" Type="http://schemas.openxmlformats.org/officeDocument/2006/relationships/viewProps" Target="view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n-lt"/>
        <a:ea typeface="+mn-ea"/>
        <a:cs typeface="+mn-cs"/>
        <a:sym typeface="Calibri"/>
      </a:defRPr>
    </a:lvl1pPr>
    <a:lvl2pPr indent="228600" defTabSz="457200" latinLnBrk="0">
      <a:defRPr sz="1200">
        <a:latin typeface="+mn-lt"/>
        <a:ea typeface="+mn-ea"/>
        <a:cs typeface="+mn-cs"/>
        <a:sym typeface="Calibri"/>
      </a:defRPr>
    </a:lvl2pPr>
    <a:lvl3pPr indent="457200" defTabSz="457200" latinLnBrk="0">
      <a:defRPr sz="1200">
        <a:latin typeface="+mn-lt"/>
        <a:ea typeface="+mn-ea"/>
        <a:cs typeface="+mn-cs"/>
        <a:sym typeface="Calibri"/>
      </a:defRPr>
    </a:lvl3pPr>
    <a:lvl4pPr indent="685800" defTabSz="457200" latinLnBrk="0">
      <a:defRPr sz="1200">
        <a:latin typeface="+mn-lt"/>
        <a:ea typeface="+mn-ea"/>
        <a:cs typeface="+mn-cs"/>
        <a:sym typeface="Calibri"/>
      </a:defRPr>
    </a:lvl4pPr>
    <a:lvl5pPr indent="914400" defTabSz="457200" latinLnBrk="0">
      <a:defRPr sz="1200">
        <a:latin typeface="+mn-lt"/>
        <a:ea typeface="+mn-ea"/>
        <a:cs typeface="+mn-cs"/>
        <a:sym typeface="Calibri"/>
      </a:defRPr>
    </a:lvl5pPr>
    <a:lvl6pPr indent="1143000" defTabSz="457200" latinLnBrk="0">
      <a:defRPr sz="1200">
        <a:latin typeface="+mn-lt"/>
        <a:ea typeface="+mn-ea"/>
        <a:cs typeface="+mn-cs"/>
        <a:sym typeface="Calibri"/>
      </a:defRPr>
    </a:lvl6pPr>
    <a:lvl7pPr indent="1371600" defTabSz="457200" latinLnBrk="0">
      <a:defRPr sz="1200">
        <a:latin typeface="+mn-lt"/>
        <a:ea typeface="+mn-ea"/>
        <a:cs typeface="+mn-cs"/>
        <a:sym typeface="Calibri"/>
      </a:defRPr>
    </a:lvl7pPr>
    <a:lvl8pPr indent="1600200" defTabSz="457200" latinLnBrk="0">
      <a:defRPr sz="1200">
        <a:latin typeface="+mn-lt"/>
        <a:ea typeface="+mn-ea"/>
        <a:cs typeface="+mn-cs"/>
        <a:sym typeface="Calibri"/>
      </a:defRPr>
    </a:lvl8pPr>
    <a:lvl9pPr indent="1828800" defTabSz="4572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o do título"/>
          <p:cNvSpPr txBox="1">
            <a:spLocks noGrp="1"/>
          </p:cNvSpPr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r>
              <a:t>Texto do título</a:t>
            </a:r>
          </a:p>
        </p:txBody>
      </p:sp>
      <p:sp>
        <p:nvSpPr>
          <p:cNvPr id="14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5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o do título"/>
          <p:cNvSpPr txBox="1">
            <a:spLocks noGrp="1"/>
          </p:cNvSpPr>
          <p:nvPr>
            <p:ph type="title"/>
          </p:nvPr>
        </p:nvSpPr>
        <p:spPr>
          <a:xfrm>
            <a:off x="301752" y="4121458"/>
            <a:ext cx="7772401" cy="445971"/>
          </a:xfrm>
          <a:prstGeom prst="rect">
            <a:avLst/>
          </a:prstGeom>
        </p:spPr>
        <p:txBody>
          <a:bodyPr anchor="b"/>
          <a:lstStyle>
            <a:lvl1pPr algn="ctr">
              <a:defRPr sz="2200" b="1"/>
            </a:lvl1pPr>
          </a:lstStyle>
          <a:p>
            <a:r>
              <a:t>Texto do título</a:t>
            </a:r>
          </a:p>
        </p:txBody>
      </p:sp>
      <p:sp>
        <p:nvSpPr>
          <p:cNvPr id="91" name="Picture Placeholder 2"/>
          <p:cNvSpPr>
            <a:spLocks noGrp="1"/>
          </p:cNvSpPr>
          <p:nvPr>
            <p:ph type="pic" idx="21"/>
          </p:nvPr>
        </p:nvSpPr>
        <p:spPr>
          <a:xfrm>
            <a:off x="0" y="0"/>
            <a:ext cx="8458200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92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301752" y="4572000"/>
            <a:ext cx="7772401" cy="459487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93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6237" y="4123321"/>
            <a:ext cx="729725" cy="497307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pic>
        <p:nvPicPr>
          <p:cNvPr id="109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6237" y="4123321"/>
            <a:ext cx="729725" cy="497307"/>
          </a:xfrm>
          <a:prstGeom prst="rect">
            <a:avLst/>
          </a:prstGeom>
          <a:ln w="12700">
            <a:miter lim="400000"/>
          </a:ln>
        </p:spPr>
      </p:pic>
      <p:sp>
        <p:nvSpPr>
          <p:cNvPr id="110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pic>
        <p:nvPicPr>
          <p:cNvPr id="118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2492" y="4125744"/>
            <a:ext cx="722616" cy="492462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o do título"/>
          <p:cNvSpPr txBox="1">
            <a:spLocks noGrp="1"/>
          </p:cNvSpPr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r>
              <a:t>Texto do título</a:t>
            </a:r>
          </a:p>
        </p:txBody>
      </p:sp>
      <p:sp>
        <p:nvSpPr>
          <p:cNvPr id="127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pic>
        <p:nvPicPr>
          <p:cNvPr id="128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6237" y="4123321"/>
            <a:ext cx="729725" cy="497307"/>
          </a:xfrm>
          <a:prstGeom prst="rect">
            <a:avLst/>
          </a:prstGeom>
          <a:ln w="12700">
            <a:miter lim="400000"/>
          </a:ln>
        </p:spPr>
      </p:pic>
      <p:sp>
        <p:nvSpPr>
          <p:cNvPr id="129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23" name="Nível um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24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o do título"/>
          <p:cNvSpPr txBox="1">
            <a:spLocks noGrp="1"/>
          </p:cNvSpPr>
          <p:nvPr>
            <p:ph type="title"/>
          </p:nvPr>
        </p:nvSpPr>
        <p:spPr>
          <a:xfrm>
            <a:off x="722314" y="4114800"/>
            <a:ext cx="7659687" cy="876300"/>
          </a:xfrm>
          <a:prstGeom prst="rect">
            <a:avLst/>
          </a:prstGeom>
        </p:spPr>
        <p:txBody>
          <a:bodyPr anchor="t"/>
          <a:lstStyle>
            <a:lvl1pPr>
              <a:defRPr sz="3600" cap="all"/>
            </a:lvl1pPr>
          </a:lstStyle>
          <a:p>
            <a:r>
              <a:t>Texto do título</a:t>
            </a:r>
          </a:p>
        </p:txBody>
      </p:sp>
      <p:sp>
        <p:nvSpPr>
          <p:cNvPr id="32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722314" y="2889647"/>
            <a:ext cx="6135688" cy="122515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33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41" name="Nível um…"/>
          <p:cNvSpPr txBox="1">
            <a:spLocks noGrp="1"/>
          </p:cNvSpPr>
          <p:nvPr>
            <p:ph type="body" sz="half" idx="1"/>
          </p:nvPr>
        </p:nvSpPr>
        <p:spPr>
          <a:xfrm>
            <a:off x="457200" y="1152144"/>
            <a:ext cx="3657600" cy="3442716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678180" indent="-266700">
              <a:spcBef>
                <a:spcPts val="600"/>
              </a:spcBef>
              <a:defRPr sz="2800"/>
            </a:lvl2pPr>
            <a:lvl3pPr marL="1097279" indent="-320039">
              <a:spcBef>
                <a:spcPts val="600"/>
              </a:spcBef>
              <a:defRPr sz="2800"/>
            </a:lvl3pPr>
            <a:lvl4pPr marL="1407160" indent="-355600">
              <a:spcBef>
                <a:spcPts val="600"/>
              </a:spcBef>
              <a:defRPr sz="2800"/>
            </a:lvl4pPr>
            <a:lvl5pPr marL="1681479" indent="-355599">
              <a:spcBef>
                <a:spcPts val="600"/>
              </a:spcBef>
              <a:defRPr sz="28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42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50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457200" y="1151334"/>
            <a:ext cx="3657600" cy="479823"/>
          </a:xfrm>
          <a:prstGeom prst="rect">
            <a:avLst/>
          </a:prstGeom>
        </p:spPr>
        <p:txBody>
          <a:bodyPr anchor="b"/>
          <a:lstStyle>
            <a:lvl1pPr marL="0" indent="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1pPr>
            <a:lvl2pPr marL="0" indent="4572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2pPr>
            <a:lvl3pPr marL="0" indent="9144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3pPr>
            <a:lvl4pPr marL="0" indent="13716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4pPr>
            <a:lvl5pPr marL="0" indent="18288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51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419600" y="1151334"/>
            <a:ext cx="3657600" cy="479823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pPr>
            <a:endParaRPr/>
          </a:p>
        </p:txBody>
      </p:sp>
      <p:sp>
        <p:nvSpPr>
          <p:cNvPr id="52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60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0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o do título"/>
          <p:cNvSpPr txBox="1">
            <a:spLocks noGrp="1"/>
          </p:cNvSpPr>
          <p:nvPr>
            <p:ph type="title"/>
          </p:nvPr>
        </p:nvSpPr>
        <p:spPr>
          <a:xfrm>
            <a:off x="304800" y="4121658"/>
            <a:ext cx="7772401" cy="445771"/>
          </a:xfrm>
          <a:prstGeom prst="rect">
            <a:avLst/>
          </a:prstGeom>
        </p:spPr>
        <p:txBody>
          <a:bodyPr anchor="b"/>
          <a:lstStyle>
            <a:lvl1pPr algn="ctr">
              <a:defRPr sz="2200" b="1"/>
            </a:lvl1pPr>
          </a:lstStyle>
          <a:p>
            <a:r>
              <a:t>Texto do título</a:t>
            </a:r>
          </a:p>
        </p:txBody>
      </p:sp>
      <p:sp>
        <p:nvSpPr>
          <p:cNvPr id="82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304800" y="4572000"/>
            <a:ext cx="7772401" cy="4572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83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theme" Target="../theme/theme1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5000">
              <a:srgbClr val="FFFFFF"/>
            </a:gs>
            <a:gs pos="100000">
              <a:srgbClr val="D9D9D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Texto do título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620000" cy="85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Texto do título</a:t>
            </a:r>
          </a:p>
        </p:txBody>
      </p:sp>
      <p:sp>
        <p:nvSpPr>
          <p:cNvPr id="5" name="Nível um…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620000" cy="36004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6" name="Número do diapositivo"/>
          <p:cNvSpPr txBox="1">
            <a:spLocks noGrp="1"/>
          </p:cNvSpPr>
          <p:nvPr>
            <p:ph type="sldNum" sz="quarter" idx="2"/>
          </p:nvPr>
        </p:nvSpPr>
        <p:spPr>
          <a:xfrm>
            <a:off x="8531787" y="4254961"/>
            <a:ext cx="548641" cy="260698"/>
          </a:xfrm>
          <a:prstGeom prst="rect">
            <a:avLst/>
          </a:prstGeom>
          <a:ln w="19050">
            <a:solidFill>
              <a:srgbClr val="FFFFFF"/>
            </a:solidFill>
          </a:ln>
        </p:spPr>
        <p:txBody>
          <a:bodyPr lIns="0" tIns="0" rIns="0" bIns="0" anchor="ctr">
            <a:sp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9pPr>
    </p:titleStyle>
    <p:bodyStyle>
      <a:lvl1pPr marL="342900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662940" marR="0" indent="-25145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056639" marR="0" indent="-279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365885" marR="0" indent="-314325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1685108" marR="0" indent="-359228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184186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202474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2207623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239050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14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 /><Relationship Id="rId1" Type="http://schemas.openxmlformats.org/officeDocument/2006/relationships/slideLayout" Target="../slideLayouts/slideLayout7.xml" 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2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 /><Relationship Id="rId1" Type="http://schemas.openxmlformats.org/officeDocument/2006/relationships/slideLayout" Target="../slideLayouts/slideLayout2.xml" 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 /><Relationship Id="rId2" Type="http://schemas.openxmlformats.org/officeDocument/2006/relationships/video" Target="../media/media1.mp4" /><Relationship Id="rId1" Type="http://schemas.microsoft.com/office/2007/relationships/media" Target="../media/media1.mp4" /><Relationship Id="rId4" Type="http://schemas.openxmlformats.org/officeDocument/2006/relationships/image" Target="../media/image13.png" 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 /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13.xml" 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 /><Relationship Id="rId2" Type="http://schemas.openxmlformats.org/officeDocument/2006/relationships/video" Target="../media/media2.mp4" /><Relationship Id="rId1" Type="http://schemas.microsoft.com/office/2007/relationships/media" Target="../media/media2.mp4" /><Relationship Id="rId4" Type="http://schemas.openxmlformats.org/officeDocument/2006/relationships/image" Target="../media/image14.png" 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2.xml" 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2.xml" 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 /><Relationship Id="rId1" Type="http://schemas.openxmlformats.org/officeDocument/2006/relationships/slideLayout" Target="../slideLayouts/slideLayout2.xml" 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11.xml" 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 /><Relationship Id="rId2" Type="http://schemas.openxmlformats.org/officeDocument/2006/relationships/video" Target="../media/media3.mp4" /><Relationship Id="rId1" Type="http://schemas.microsoft.com/office/2007/relationships/media" Target="../media/media3.mp4" /><Relationship Id="rId4" Type="http://schemas.openxmlformats.org/officeDocument/2006/relationships/image" Target="../media/image16.png" 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 /><Relationship Id="rId2" Type="http://schemas.openxmlformats.org/officeDocument/2006/relationships/video" Target="../media/media4.mp4" /><Relationship Id="rId1" Type="http://schemas.microsoft.com/office/2007/relationships/media" Target="../media/media4.mp4" /><Relationship Id="rId4" Type="http://schemas.openxmlformats.org/officeDocument/2006/relationships/image" Target="../media/image17.png" 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 /><Relationship Id="rId2" Type="http://schemas.openxmlformats.org/officeDocument/2006/relationships/video" Target="../media/media5.mp4" /><Relationship Id="rId1" Type="http://schemas.microsoft.com/office/2007/relationships/media" Target="../media/media5.mp4" /><Relationship Id="rId4" Type="http://schemas.openxmlformats.org/officeDocument/2006/relationships/image" Target="../media/image18.png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11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 /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ubtitle 2"/>
          <p:cNvSpPr txBox="1">
            <a:spLocks noGrp="1"/>
          </p:cNvSpPr>
          <p:nvPr>
            <p:ph type="body" sz="half" idx="1"/>
          </p:nvPr>
        </p:nvSpPr>
        <p:spPr>
          <a:xfrm>
            <a:off x="1669731" y="3235787"/>
            <a:ext cx="6300905" cy="1556554"/>
          </a:xfrm>
          <a:prstGeom prst="rect">
            <a:avLst/>
          </a:prstGeom>
        </p:spPr>
        <p:txBody>
          <a:bodyPr/>
          <a:lstStyle>
            <a:lvl1pPr algn="r">
              <a:spcBef>
                <a:spcPts val="500"/>
              </a:spcBef>
              <a:defRPr sz="4200" b="1" i="1">
                <a:solidFill>
                  <a:srgbClr val="006060"/>
                </a:solidFill>
                <a:effectLst>
                  <a:outerShdw blurRad="25400" dist="38100" dir="2700000" rotWithShape="0">
                    <a:srgbClr val="000000">
                      <a:alpha val="52000"/>
                    </a:srgbClr>
                  </a:outerShdw>
                </a:effectLst>
              </a:defRPr>
            </a:lvl1pPr>
          </a:lstStyle>
          <a:p>
            <a:r>
              <a:t> LIDERE UMA CÉLULA VITORIOSA</a:t>
            </a:r>
          </a:p>
        </p:txBody>
      </p:sp>
      <p:pic>
        <p:nvPicPr>
          <p:cNvPr id="139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6964" y="429494"/>
            <a:ext cx="7693814" cy="2885182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PCE- PLANO DE CRESCIMENTO ESPIRITUAL"/>
          <p:cNvSpPr/>
          <p:nvPr/>
        </p:nvSpPr>
        <p:spPr>
          <a:xfrm>
            <a:off x="10703" y="1435273"/>
            <a:ext cx="5075572" cy="118374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29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PCE- PLANO DE CRESCIMENTO ESPIRITUAL</a:t>
            </a:r>
          </a:p>
        </p:txBody>
      </p:sp>
      <p:grpSp>
        <p:nvGrpSpPr>
          <p:cNvPr id="143" name="Agrupar"/>
          <p:cNvGrpSpPr/>
          <p:nvPr/>
        </p:nvGrpSpPr>
        <p:grpSpPr>
          <a:xfrm>
            <a:off x="7277782" y="790737"/>
            <a:ext cx="1810884" cy="2162696"/>
            <a:chOff x="0" y="0"/>
            <a:chExt cx="1810883" cy="2162695"/>
          </a:xfrm>
        </p:grpSpPr>
        <p:sp>
          <p:nvSpPr>
            <p:cNvPr id="141" name="4"/>
            <p:cNvSpPr/>
            <p:nvPr/>
          </p:nvSpPr>
          <p:spPr>
            <a:xfrm>
              <a:off x="0" y="351811"/>
              <a:ext cx="1810884" cy="1810885"/>
            </a:xfrm>
            <a:prstGeom prst="roundRect">
              <a:avLst>
                <a:gd name="adj" fmla="val 11069"/>
              </a:avLst>
            </a:prstGeom>
            <a:solidFill>
              <a:schemeClr val="accent1">
                <a:lumOff val="-8431"/>
              </a:schemeClr>
            </a:solidFill>
            <a:ln w="12700" cap="flat">
              <a:solidFill>
                <a:srgbClr val="004D65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13200" b="1">
                  <a:solidFill>
                    <a:srgbClr val="FFFFFF"/>
                  </a:solidFill>
                </a:defRPr>
              </a:lvl1pPr>
            </a:lstStyle>
            <a:p>
              <a:r>
                <a:t>4</a:t>
              </a:r>
            </a:p>
          </p:txBody>
        </p:sp>
        <p:sp>
          <p:nvSpPr>
            <p:cNvPr id="142" name="NÍVEL"/>
            <p:cNvSpPr/>
            <p:nvPr/>
          </p:nvSpPr>
          <p:spPr>
            <a:xfrm>
              <a:off x="165560" y="0"/>
              <a:ext cx="1479765" cy="512297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-293268"/>
                    <a:satOff val="-29419"/>
                    <a:lumOff val="37290"/>
                  </a:schemeClr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190500" dist="12700" dir="5400000" rotWithShape="0">
                <a:srgbClr val="000000">
                  <a:alpha val="75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400" b="1"/>
              </a:lvl1pPr>
            </a:lstStyle>
            <a:p>
              <a:r>
                <a:t>NÍVEL</a:t>
              </a:r>
            </a:p>
          </p:txBody>
        </p:sp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Picture 2" descr="Picture 2"/>
          <p:cNvPicPr>
            <a:picLocks noChangeAspect="1"/>
          </p:cNvPicPr>
          <p:nvPr/>
        </p:nvPicPr>
        <p:blipFill>
          <a:blip r:embed="rId2"/>
          <a:srcRect t="7935" b="3885"/>
          <a:stretch>
            <a:fillRect/>
          </a:stretch>
        </p:blipFill>
        <p:spPr>
          <a:xfrm>
            <a:off x="0" y="-4083"/>
            <a:ext cx="9144000" cy="5147583"/>
          </a:xfrm>
          <a:prstGeom prst="rect">
            <a:avLst/>
          </a:prstGeom>
          <a:ln w="12700">
            <a:miter lim="400000"/>
          </a:ln>
        </p:spPr>
      </p:pic>
      <p:sp>
        <p:nvSpPr>
          <p:cNvPr id="177" name="TextBox 3"/>
          <p:cNvSpPr txBox="1"/>
          <p:nvPr/>
        </p:nvSpPr>
        <p:spPr>
          <a:xfrm>
            <a:off x="162682" y="102472"/>
            <a:ext cx="5246778" cy="1322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44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 MULTIPLICAÇÃO</a:t>
            </a:r>
          </a:p>
          <a:p>
            <a:pPr>
              <a:defRPr sz="36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DA CÉLULA (parte 1)</a:t>
            </a:r>
          </a:p>
        </p:txBody>
      </p:sp>
      <p:sp>
        <p:nvSpPr>
          <p:cNvPr id="178" name="TextBox 6"/>
          <p:cNvSpPr txBox="1"/>
          <p:nvPr/>
        </p:nvSpPr>
        <p:spPr>
          <a:xfrm>
            <a:off x="7646843" y="4496853"/>
            <a:ext cx="1360166" cy="4447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 b="1">
                <a:solidFill>
                  <a:srgbClr val="FFFFFF"/>
                </a:solidFill>
              </a:defRPr>
            </a:lvl1pPr>
          </a:lstStyle>
          <a:p>
            <a:r>
              <a:t>AULA 3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Picture 1" descr="Picture 1"/>
          <p:cNvPicPr>
            <a:picLocks noChangeAspect="1"/>
          </p:cNvPicPr>
          <p:nvPr/>
        </p:nvPicPr>
        <p:blipFill>
          <a:blip r:embed="rId2"/>
          <a:srcRect t="14549"/>
          <a:stretch>
            <a:fillRect/>
          </a:stretch>
        </p:blipFill>
        <p:spPr>
          <a:xfrm>
            <a:off x="-2" y="-21627"/>
            <a:ext cx="9144002" cy="5165127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TextBox 3"/>
          <p:cNvSpPr txBox="1"/>
          <p:nvPr/>
        </p:nvSpPr>
        <p:spPr>
          <a:xfrm>
            <a:off x="162682" y="102472"/>
            <a:ext cx="5246778" cy="1322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4400" b="1">
                <a:solidFill>
                  <a:srgbClr val="FFFFFF"/>
                </a:solidFill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 MULTIPLICAÇÃO</a:t>
            </a:r>
          </a:p>
          <a:p>
            <a:pPr>
              <a:defRPr sz="3600" b="1">
                <a:solidFill>
                  <a:srgbClr val="FFFFFF"/>
                </a:solidFill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DA CÉLULA (parte 2)</a:t>
            </a:r>
          </a:p>
        </p:txBody>
      </p:sp>
      <p:sp>
        <p:nvSpPr>
          <p:cNvPr id="182" name="TextBox 6"/>
          <p:cNvSpPr txBox="1"/>
          <p:nvPr/>
        </p:nvSpPr>
        <p:spPr>
          <a:xfrm>
            <a:off x="7646843" y="4462768"/>
            <a:ext cx="1360166" cy="5129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AULA 4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TextBox 1"/>
          <p:cNvSpPr txBox="1"/>
          <p:nvPr/>
        </p:nvSpPr>
        <p:spPr>
          <a:xfrm>
            <a:off x="757657" y="563801"/>
            <a:ext cx="6918916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6000" b="1"/>
            </a:pPr>
            <a:r>
              <a:t>Para a </a:t>
            </a:r>
            <a:r>
              <a:rPr>
                <a:solidFill>
                  <a:srgbClr val="006060"/>
                </a:solidFill>
              </a:rPr>
              <a:t>próxima aula</a:t>
            </a:r>
            <a:r>
              <a:t>:</a:t>
            </a:r>
          </a:p>
        </p:txBody>
      </p:sp>
      <p:sp>
        <p:nvSpPr>
          <p:cNvPr id="185" name="TextBox 6"/>
          <p:cNvSpPr txBox="1"/>
          <p:nvPr/>
        </p:nvSpPr>
        <p:spPr>
          <a:xfrm>
            <a:off x="757657" y="2548820"/>
            <a:ext cx="6918916" cy="17774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6000" b="1"/>
            </a:pPr>
            <a:r>
              <a:t>Leitura dos</a:t>
            </a:r>
          </a:p>
          <a:p>
            <a:pPr algn="ctr">
              <a:defRPr sz="6000" b="1">
                <a:solidFill>
                  <a:srgbClr val="006060"/>
                </a:solidFill>
              </a:defRPr>
            </a:pPr>
            <a:r>
              <a:t>Capítulos 7 e 8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extBox 1"/>
          <p:cNvSpPr txBox="1"/>
          <p:nvPr/>
        </p:nvSpPr>
        <p:spPr>
          <a:xfrm>
            <a:off x="757657" y="563801"/>
            <a:ext cx="6918916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6000" b="1"/>
            </a:lvl1pPr>
          </a:lstStyle>
          <a:p>
            <a:r>
              <a:t>Individualmente:</a:t>
            </a:r>
          </a:p>
        </p:txBody>
      </p:sp>
      <p:sp>
        <p:nvSpPr>
          <p:cNvPr id="188" name="TextBox 6"/>
          <p:cNvSpPr txBox="1"/>
          <p:nvPr/>
        </p:nvSpPr>
        <p:spPr>
          <a:xfrm>
            <a:off x="374568" y="2548820"/>
            <a:ext cx="7685093" cy="17774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6000" b="1"/>
            </a:pPr>
            <a:r>
              <a:t>Exercícios dos capítulos</a:t>
            </a:r>
          </a:p>
          <a:p>
            <a:pPr algn="ctr">
              <a:defRPr sz="6000" b="1">
                <a:solidFill>
                  <a:srgbClr val="006060"/>
                </a:solidFill>
              </a:defRPr>
            </a:pPr>
            <a:r>
              <a:t>5 e 6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"/>
          <p:cNvSpPr txBox="1"/>
          <p:nvPr/>
        </p:nvSpPr>
        <p:spPr>
          <a:xfrm>
            <a:off x="204472" y="162285"/>
            <a:ext cx="7086553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400"/>
            </a:pPr>
            <a:r>
              <a:t>A </a:t>
            </a:r>
            <a:r>
              <a:rPr sz="5400" b="1">
                <a:solidFill>
                  <a:srgbClr val="006060"/>
                </a:solidFill>
              </a:rPr>
              <a:t>multiplicação</a:t>
            </a:r>
            <a:r>
              <a:t> da </a:t>
            </a:r>
            <a:r>
              <a:rPr sz="5400" b="1">
                <a:solidFill>
                  <a:srgbClr val="006060"/>
                </a:solidFill>
              </a:rPr>
              <a:t>célula</a:t>
            </a:r>
          </a:p>
        </p:txBody>
      </p:sp>
      <p:sp>
        <p:nvSpPr>
          <p:cNvPr id="191" name="Rectangle 4"/>
          <p:cNvSpPr txBox="1"/>
          <p:nvPr/>
        </p:nvSpPr>
        <p:spPr>
          <a:xfrm>
            <a:off x="2971344" y="1085615"/>
            <a:ext cx="5034080" cy="100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7200" b="1">
                <a:solidFill>
                  <a:srgbClr val="006060"/>
                </a:solidFill>
              </a:defRPr>
            </a:pPr>
            <a:r>
              <a:t>não</a:t>
            </a:r>
            <a:r>
              <a:rPr sz="6000" b="0">
                <a:solidFill>
                  <a:srgbClr val="000000"/>
                </a:solidFill>
              </a:rPr>
              <a:t> </a:t>
            </a:r>
            <a:r>
              <a:rPr sz="5400" b="0">
                <a:solidFill>
                  <a:srgbClr val="000000"/>
                </a:solidFill>
              </a:rPr>
              <a:t>é</a:t>
            </a:r>
            <a:r>
              <a:rPr sz="6000" b="0">
                <a:solidFill>
                  <a:srgbClr val="000000"/>
                </a:solidFill>
              </a:rPr>
              <a:t> </a:t>
            </a:r>
            <a:r>
              <a:t>natural</a:t>
            </a:r>
          </a:p>
        </p:txBody>
      </p:sp>
      <p:sp>
        <p:nvSpPr>
          <p:cNvPr id="192" name="Rectangle 5"/>
          <p:cNvSpPr txBox="1"/>
          <p:nvPr/>
        </p:nvSpPr>
        <p:spPr>
          <a:xfrm>
            <a:off x="204472" y="2152184"/>
            <a:ext cx="3060982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800" b="1"/>
            </a:lvl1pPr>
          </a:lstStyle>
          <a:p>
            <a:r>
              <a:t>mas sim...</a:t>
            </a:r>
          </a:p>
        </p:txBody>
      </p:sp>
      <p:sp>
        <p:nvSpPr>
          <p:cNvPr id="193" name="Rectangle 6"/>
          <p:cNvSpPr txBox="1"/>
          <p:nvPr/>
        </p:nvSpPr>
        <p:spPr>
          <a:xfrm>
            <a:off x="1689962" y="2844648"/>
            <a:ext cx="6247422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400"/>
            </a:pPr>
            <a:r>
              <a:t>Trabalho </a:t>
            </a:r>
            <a:r>
              <a:rPr sz="6600" b="1">
                <a:solidFill>
                  <a:srgbClr val="006060"/>
                </a:solidFill>
              </a:rPr>
              <a:t>intencional</a:t>
            </a:r>
          </a:p>
        </p:txBody>
      </p:sp>
      <p:sp>
        <p:nvSpPr>
          <p:cNvPr id="194" name="Rectangle 7"/>
          <p:cNvSpPr txBox="1"/>
          <p:nvPr/>
        </p:nvSpPr>
        <p:spPr>
          <a:xfrm>
            <a:off x="227153" y="3861932"/>
            <a:ext cx="7993723" cy="987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7000" b="1">
                <a:solidFill>
                  <a:srgbClr val="006060"/>
                </a:solidFill>
              </a:defRPr>
            </a:lvl1pPr>
          </a:lstStyle>
          <a:p>
            <a:r>
              <a:t>Abençoado por Deus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Rectangle 1"/>
          <p:cNvSpPr txBox="1"/>
          <p:nvPr/>
        </p:nvSpPr>
        <p:spPr>
          <a:xfrm>
            <a:off x="1497196" y="53437"/>
            <a:ext cx="6632965" cy="100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4400"/>
            </a:pPr>
            <a:r>
              <a:t>Estabelecer </a:t>
            </a:r>
            <a:r>
              <a:rPr sz="7200" b="1">
                <a:solidFill>
                  <a:srgbClr val="006060"/>
                </a:solidFill>
              </a:rPr>
              <a:t>data alvo</a:t>
            </a:r>
          </a:p>
        </p:txBody>
      </p:sp>
      <p:sp>
        <p:nvSpPr>
          <p:cNvPr id="197" name="Rectangle 4"/>
          <p:cNvSpPr txBox="1"/>
          <p:nvPr/>
        </p:nvSpPr>
        <p:spPr>
          <a:xfrm>
            <a:off x="-192412" y="976767"/>
            <a:ext cx="7120571" cy="100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200" b="1">
                <a:solidFill>
                  <a:srgbClr val="006060"/>
                </a:solidFill>
              </a:defRPr>
            </a:lvl1pPr>
          </a:lstStyle>
          <a:p>
            <a:r>
              <a:t>da multiplicação</a:t>
            </a:r>
          </a:p>
        </p:txBody>
      </p:sp>
      <p:sp>
        <p:nvSpPr>
          <p:cNvPr id="198" name="Rectangle 6"/>
          <p:cNvSpPr txBox="1"/>
          <p:nvPr/>
        </p:nvSpPr>
        <p:spPr>
          <a:xfrm>
            <a:off x="884852" y="2486971"/>
            <a:ext cx="6247422" cy="100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7200" b="1">
                <a:solidFill>
                  <a:srgbClr val="008080"/>
                </a:solidFill>
              </a:defRPr>
            </a:pPr>
            <a:r>
              <a:t>Preparar</a:t>
            </a:r>
            <a:r>
              <a:rPr sz="4400" b="0"/>
              <a:t> </a:t>
            </a:r>
            <a:r>
              <a:t>líderes</a:t>
            </a:r>
          </a:p>
        </p:txBody>
      </p:sp>
      <p:sp>
        <p:nvSpPr>
          <p:cNvPr id="199" name="Rectangle 7"/>
          <p:cNvSpPr txBox="1"/>
          <p:nvPr/>
        </p:nvSpPr>
        <p:spPr>
          <a:xfrm>
            <a:off x="227153" y="3861932"/>
            <a:ext cx="7993723" cy="987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0" b="1">
                <a:solidFill>
                  <a:srgbClr val="3F5567"/>
                </a:solidFill>
              </a:defRPr>
            </a:lvl1pPr>
          </a:lstStyle>
          <a:p>
            <a:r>
              <a:t>Tempo de Deus</a:t>
            </a:r>
          </a:p>
        </p:txBody>
      </p:sp>
      <p:sp>
        <p:nvSpPr>
          <p:cNvPr id="200" name="TextBox 8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Michael Sove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 animBg="1" advAuto="0"/>
      <p:bldP spid="199" grpId="0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Michael Sove</a:t>
            </a:r>
          </a:p>
        </p:txBody>
      </p:sp>
      <p:sp>
        <p:nvSpPr>
          <p:cNvPr id="203" name="Rectangle 5"/>
          <p:cNvSpPr txBox="1"/>
          <p:nvPr/>
        </p:nvSpPr>
        <p:spPr>
          <a:xfrm>
            <a:off x="351886" y="790406"/>
            <a:ext cx="4943363" cy="3631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6000"/>
            </a:lvl1pPr>
          </a:lstStyle>
          <a:p>
            <a:r>
              <a:t>Quais são os seus planos atuais de multiplicação?</a:t>
            </a:r>
          </a:p>
        </p:txBody>
      </p:sp>
      <p:pic>
        <p:nvPicPr>
          <p:cNvPr id="204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97" y="856999"/>
            <a:ext cx="2867143" cy="363360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O que é meta?</a:t>
            </a:r>
          </a:p>
        </p:txBody>
      </p:sp>
      <p:sp>
        <p:nvSpPr>
          <p:cNvPr id="207" name="Rectangle 5"/>
          <p:cNvSpPr txBox="1"/>
          <p:nvPr/>
        </p:nvSpPr>
        <p:spPr>
          <a:xfrm>
            <a:off x="227150" y="318729"/>
            <a:ext cx="3945475" cy="4452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800" b="1">
                <a:solidFill>
                  <a:srgbClr val="006060"/>
                </a:solidFill>
              </a:defRPr>
            </a:pPr>
            <a:r>
              <a:t>Objetivo</a:t>
            </a:r>
            <a:r>
              <a:rPr b="0">
                <a:solidFill>
                  <a:srgbClr val="000000"/>
                </a:solidFill>
              </a:rPr>
              <a:t> </a:t>
            </a:r>
            <a:r>
              <a:t>definido</a:t>
            </a:r>
            <a:r>
              <a:rPr b="0">
                <a:solidFill>
                  <a:srgbClr val="000000"/>
                </a:solidFill>
              </a:rPr>
              <a:t> que se almeja para alcançar em </a:t>
            </a:r>
            <a:r>
              <a:t>determinado</a:t>
            </a:r>
            <a:r>
              <a:rPr b="0">
                <a:solidFill>
                  <a:srgbClr val="000000"/>
                </a:solidFill>
              </a:rPr>
              <a:t> </a:t>
            </a:r>
            <a:r>
              <a:t>prazo</a:t>
            </a:r>
          </a:p>
        </p:txBody>
      </p:sp>
      <p:pic>
        <p:nvPicPr>
          <p:cNvPr id="208" name="Picture 1" descr="Picture 1"/>
          <p:cNvPicPr>
            <a:picLocks noChangeAspect="1"/>
          </p:cNvPicPr>
          <p:nvPr/>
        </p:nvPicPr>
        <p:blipFill>
          <a:blip r:embed="rId2"/>
          <a:srcRect r="23543"/>
          <a:stretch>
            <a:fillRect/>
          </a:stretch>
        </p:blipFill>
        <p:spPr>
          <a:xfrm>
            <a:off x="3220354" y="0"/>
            <a:ext cx="5243395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Foco e Metas (Voz) Raquel Ribeiro e (Produção) Suelem Franciscon.avi.mp4" descr="Foco e Metas (Voz) Raquel Ribeiro e (Produção) Suelem Franciscon.avi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2521" y="304017"/>
            <a:ext cx="8818958" cy="45354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059" fill="hold"/>
                                        <p:tgtEl>
                                          <p:spTgt spid="2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10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TextBox 4"/>
          <p:cNvSpPr txBox="1"/>
          <p:nvPr/>
        </p:nvSpPr>
        <p:spPr>
          <a:xfrm rot="5400000">
            <a:off x="6636610" y="1617398"/>
            <a:ext cx="3917908" cy="9196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7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Metas - Características</a:t>
            </a:r>
          </a:p>
        </p:txBody>
      </p:sp>
      <p:sp>
        <p:nvSpPr>
          <p:cNvPr id="213" name="Rectangle 6"/>
          <p:cNvSpPr txBox="1"/>
          <p:nvPr/>
        </p:nvSpPr>
        <p:spPr>
          <a:xfrm>
            <a:off x="363226" y="-139366"/>
            <a:ext cx="1087886" cy="1551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600" b="1">
                <a:solidFill>
                  <a:srgbClr val="006060"/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M</a:t>
            </a:r>
          </a:p>
        </p:txBody>
      </p:sp>
      <p:sp>
        <p:nvSpPr>
          <p:cNvPr id="214" name="Rectangle 7"/>
          <p:cNvSpPr txBox="1"/>
          <p:nvPr/>
        </p:nvSpPr>
        <p:spPr>
          <a:xfrm>
            <a:off x="363226" y="1047415"/>
            <a:ext cx="1087886" cy="1551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600" b="1">
                <a:solidFill>
                  <a:srgbClr val="006060"/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E</a:t>
            </a:r>
          </a:p>
        </p:txBody>
      </p:sp>
      <p:sp>
        <p:nvSpPr>
          <p:cNvPr id="215" name="Rectangle 8"/>
          <p:cNvSpPr txBox="1"/>
          <p:nvPr/>
        </p:nvSpPr>
        <p:spPr>
          <a:xfrm>
            <a:off x="363226" y="2234195"/>
            <a:ext cx="1087886" cy="1551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600" b="1">
                <a:solidFill>
                  <a:srgbClr val="006060"/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T</a:t>
            </a:r>
          </a:p>
        </p:txBody>
      </p:sp>
      <p:sp>
        <p:nvSpPr>
          <p:cNvPr id="216" name="Rectangle 9"/>
          <p:cNvSpPr txBox="1"/>
          <p:nvPr/>
        </p:nvSpPr>
        <p:spPr>
          <a:xfrm>
            <a:off x="363226" y="3420974"/>
            <a:ext cx="1087886" cy="1551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600" b="1">
                <a:solidFill>
                  <a:srgbClr val="006060"/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217" name="Rectangle 10"/>
          <p:cNvSpPr/>
          <p:nvPr/>
        </p:nvSpPr>
        <p:spPr>
          <a:xfrm>
            <a:off x="351526" y="306144"/>
            <a:ext cx="1077274" cy="986465"/>
          </a:xfrm>
          <a:prstGeom prst="rect">
            <a:avLst/>
          </a:prstGeom>
          <a:ln w="38100">
            <a:solidFill>
              <a:srgbClr val="006060"/>
            </a:solidFill>
          </a:ln>
        </p:spPr>
        <p:txBody>
          <a:bodyPr lIns="45719" rIns="45719" anchor="ctr"/>
          <a:lstStyle/>
          <a:p>
            <a:pPr algn="ctr"/>
            <a:endParaRPr/>
          </a:p>
        </p:txBody>
      </p:sp>
      <p:sp>
        <p:nvSpPr>
          <p:cNvPr id="218" name="Rectangle 11"/>
          <p:cNvSpPr/>
          <p:nvPr/>
        </p:nvSpPr>
        <p:spPr>
          <a:xfrm>
            <a:off x="351526" y="1464311"/>
            <a:ext cx="1077274" cy="986465"/>
          </a:xfrm>
          <a:prstGeom prst="rect">
            <a:avLst/>
          </a:prstGeom>
          <a:ln w="38100">
            <a:solidFill>
              <a:srgbClr val="006060"/>
            </a:solidFill>
          </a:ln>
        </p:spPr>
        <p:txBody>
          <a:bodyPr lIns="45719" rIns="45719" anchor="ctr"/>
          <a:lstStyle/>
          <a:p>
            <a:pPr algn="ctr"/>
            <a:endParaRPr/>
          </a:p>
        </p:txBody>
      </p:sp>
      <p:sp>
        <p:nvSpPr>
          <p:cNvPr id="219" name="Rectangle 12"/>
          <p:cNvSpPr/>
          <p:nvPr/>
        </p:nvSpPr>
        <p:spPr>
          <a:xfrm>
            <a:off x="351526" y="2662431"/>
            <a:ext cx="1077274" cy="986464"/>
          </a:xfrm>
          <a:prstGeom prst="rect">
            <a:avLst/>
          </a:prstGeom>
          <a:ln w="38100">
            <a:solidFill>
              <a:srgbClr val="006060"/>
            </a:solidFill>
          </a:ln>
        </p:spPr>
        <p:txBody>
          <a:bodyPr lIns="45719" rIns="45719" anchor="ctr"/>
          <a:lstStyle/>
          <a:p>
            <a:pPr algn="ctr"/>
            <a:endParaRPr/>
          </a:p>
        </p:txBody>
      </p:sp>
      <p:sp>
        <p:nvSpPr>
          <p:cNvPr id="220" name="Rectangle 13"/>
          <p:cNvSpPr/>
          <p:nvPr/>
        </p:nvSpPr>
        <p:spPr>
          <a:xfrm>
            <a:off x="351526" y="3849211"/>
            <a:ext cx="1077274" cy="986464"/>
          </a:xfrm>
          <a:prstGeom prst="rect">
            <a:avLst/>
          </a:prstGeom>
          <a:ln w="38100">
            <a:solidFill>
              <a:srgbClr val="006060"/>
            </a:solidFill>
          </a:ln>
        </p:spPr>
        <p:txBody>
          <a:bodyPr lIns="45719" rIns="45719" anchor="ctr"/>
          <a:lstStyle/>
          <a:p>
            <a:pPr algn="ctr"/>
            <a:endParaRPr/>
          </a:p>
        </p:txBody>
      </p:sp>
      <p:sp>
        <p:nvSpPr>
          <p:cNvPr id="221" name="Rectangle 14"/>
          <p:cNvSpPr txBox="1"/>
          <p:nvPr/>
        </p:nvSpPr>
        <p:spPr>
          <a:xfrm>
            <a:off x="1451830" y="-25975"/>
            <a:ext cx="6769045" cy="1203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8800" b="1"/>
            </a:lvl1pPr>
          </a:lstStyle>
          <a:p>
            <a:r>
              <a:t>ensurável</a:t>
            </a:r>
          </a:p>
        </p:txBody>
      </p:sp>
      <p:sp>
        <p:nvSpPr>
          <p:cNvPr id="222" name="Rectangle 15"/>
          <p:cNvSpPr txBox="1"/>
          <p:nvPr/>
        </p:nvSpPr>
        <p:spPr>
          <a:xfrm>
            <a:off x="1451830" y="1215881"/>
            <a:ext cx="6769045" cy="1203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8800" b="1"/>
            </a:lvl1pPr>
          </a:lstStyle>
          <a:p>
            <a:r>
              <a:t>specífica</a:t>
            </a:r>
          </a:p>
        </p:txBody>
      </p:sp>
      <p:sp>
        <p:nvSpPr>
          <p:cNvPr id="223" name="Rectangle 16"/>
          <p:cNvSpPr txBox="1"/>
          <p:nvPr/>
        </p:nvSpPr>
        <p:spPr>
          <a:xfrm>
            <a:off x="1451830" y="2345965"/>
            <a:ext cx="6769045" cy="12036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8800" b="1"/>
            </a:lvl1pPr>
          </a:lstStyle>
          <a:p>
            <a:r>
              <a:t>emporal</a:t>
            </a:r>
          </a:p>
        </p:txBody>
      </p:sp>
      <p:sp>
        <p:nvSpPr>
          <p:cNvPr id="224" name="Rectangle 17"/>
          <p:cNvSpPr txBox="1"/>
          <p:nvPr/>
        </p:nvSpPr>
        <p:spPr>
          <a:xfrm>
            <a:off x="1451830" y="3583559"/>
            <a:ext cx="6769045" cy="12036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8800" b="1"/>
            </a:lvl1pPr>
          </a:lstStyle>
          <a:p>
            <a:r>
              <a:t>lcançável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0" animBg="1" advAuto="0"/>
      <p:bldP spid="222" grpId="0" animBg="1" advAuto="0"/>
      <p:bldP spid="223" grpId="0" animBg="1" advAuto="0"/>
      <p:bldP spid="224" grpId="0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PCE"/>
          <p:cNvSpPr/>
          <p:nvPr/>
        </p:nvSpPr>
        <p:spPr>
          <a:xfrm>
            <a:off x="1395506" y="610504"/>
            <a:ext cx="2514376" cy="86869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76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PCE</a:t>
            </a:r>
          </a:p>
        </p:txBody>
      </p:sp>
      <p:sp>
        <p:nvSpPr>
          <p:cNvPr id="147" name="Plano de Crescimento Espiritual"/>
          <p:cNvSpPr/>
          <p:nvPr/>
        </p:nvSpPr>
        <p:spPr>
          <a:xfrm>
            <a:off x="3884857" y="605270"/>
            <a:ext cx="5166367" cy="87916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29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Plano de Crescimento Espiritual</a:t>
            </a:r>
          </a:p>
        </p:txBody>
      </p:sp>
      <p:pic>
        <p:nvPicPr>
          <p:cNvPr id="148" name="IMG_1766.jpeg" descr="IMG_176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0563" y="3541154"/>
            <a:ext cx="721075" cy="4914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As Metas - O que são, realmente, e o como alcança-las.mp4" descr="As Metas - O que são, realmente, e o como alcança-las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7429" y="3322"/>
            <a:ext cx="6849142" cy="513685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458" fill="hold"/>
                                        <p:tgtEl>
                                          <p:spTgt spid="2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26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Rectangle 5"/>
          <p:cNvSpPr txBox="1"/>
          <p:nvPr/>
        </p:nvSpPr>
        <p:spPr>
          <a:xfrm>
            <a:off x="249829" y="367876"/>
            <a:ext cx="5147477" cy="446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600"/>
            </a:pPr>
            <a:r>
              <a:t>Quais seriam as suas </a:t>
            </a:r>
            <a:r>
              <a:rPr b="1">
                <a:solidFill>
                  <a:srgbClr val="006060"/>
                </a:solidFill>
              </a:rPr>
              <a:t>cinco</a:t>
            </a:r>
            <a:r>
              <a:t> </a:t>
            </a:r>
            <a:r>
              <a:rPr b="1">
                <a:solidFill>
                  <a:srgbClr val="006060"/>
                </a:solidFill>
              </a:rPr>
              <a:t>metas</a:t>
            </a:r>
            <a:r>
              <a:t> para este ano?</a:t>
            </a:r>
          </a:p>
          <a:p>
            <a:pPr algn="ctr">
              <a:defRPr sz="3600"/>
            </a:pPr>
            <a:endParaRPr/>
          </a:p>
          <a:p>
            <a:pPr algn="ctr">
              <a:defRPr sz="3600"/>
            </a:pPr>
            <a:r>
              <a:t>Quais seriam as </a:t>
            </a:r>
            <a:r>
              <a:rPr b="1">
                <a:solidFill>
                  <a:srgbClr val="006060"/>
                </a:solidFill>
              </a:rPr>
              <a:t>cinco</a:t>
            </a:r>
            <a:r>
              <a:t> </a:t>
            </a:r>
            <a:r>
              <a:rPr b="1">
                <a:solidFill>
                  <a:srgbClr val="006060"/>
                </a:solidFill>
              </a:rPr>
              <a:t>subdivisões</a:t>
            </a:r>
            <a:r>
              <a:t> necessárias para que sua </a:t>
            </a:r>
            <a:r>
              <a:rPr b="1">
                <a:solidFill>
                  <a:srgbClr val="006060"/>
                </a:solidFill>
              </a:rPr>
              <a:t>meta de multiplicação </a:t>
            </a:r>
            <a:r>
              <a:t>seja alcançada? </a:t>
            </a:r>
          </a:p>
        </p:txBody>
      </p:sp>
      <p:pic>
        <p:nvPicPr>
          <p:cNvPr id="229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97" y="856999"/>
            <a:ext cx="2867143" cy="363360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TextBox 3"/>
          <p:cNvSpPr txBox="1"/>
          <p:nvPr/>
        </p:nvSpPr>
        <p:spPr>
          <a:xfrm rot="5400000">
            <a:off x="6847453" y="1789769"/>
            <a:ext cx="391790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Metas e Sub-metas</a:t>
            </a:r>
          </a:p>
        </p:txBody>
      </p:sp>
      <p:sp>
        <p:nvSpPr>
          <p:cNvPr id="232" name="Rectangle 4"/>
          <p:cNvSpPr txBox="1"/>
          <p:nvPr/>
        </p:nvSpPr>
        <p:spPr>
          <a:xfrm>
            <a:off x="249830" y="-56696"/>
            <a:ext cx="8016404" cy="12986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4800" b="1">
                <a:solidFill>
                  <a:srgbClr val="006060"/>
                </a:solidFill>
              </a:defRPr>
            </a:pPr>
            <a:r>
              <a:t>Meta principal:</a:t>
            </a:r>
          </a:p>
          <a:p>
            <a:pPr>
              <a:defRPr sz="3600"/>
            </a:pPr>
            <a:r>
              <a:t>Multiplicar a célula uma vez ao ano</a:t>
            </a:r>
          </a:p>
        </p:txBody>
      </p:sp>
      <p:sp>
        <p:nvSpPr>
          <p:cNvPr id="233" name="Rectangle 7"/>
          <p:cNvSpPr txBox="1"/>
          <p:nvPr/>
        </p:nvSpPr>
        <p:spPr>
          <a:xfrm>
            <a:off x="249830" y="1508496"/>
            <a:ext cx="8016404" cy="35338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4800" b="1">
                <a:solidFill>
                  <a:srgbClr val="006060"/>
                </a:solidFill>
              </a:defRPr>
            </a:pPr>
            <a:r>
              <a:t>Sub-metas:</a:t>
            </a:r>
          </a:p>
          <a:p>
            <a:pPr marL="363538" indent="-363538">
              <a:buSzPct val="100000"/>
              <a:buFont typeface="Arial"/>
              <a:buChar char="•"/>
              <a:defRPr sz="3600"/>
            </a:pPr>
            <a:r>
              <a:t>Definir uma Data</a:t>
            </a:r>
          </a:p>
          <a:p>
            <a:pPr marL="363538" indent="-363538">
              <a:buSzPct val="100000"/>
              <a:buFont typeface="Arial"/>
              <a:buChar char="•"/>
              <a:defRPr sz="3600"/>
            </a:pPr>
            <a:r>
              <a:t>Aumentar a presença de Deus</a:t>
            </a:r>
          </a:p>
          <a:p>
            <a:pPr marL="363538" indent="-363538">
              <a:buSzPct val="100000"/>
              <a:buFont typeface="Arial"/>
              <a:buChar char="•"/>
              <a:defRPr sz="3600"/>
            </a:pPr>
            <a:r>
              <a:t>Levantar um novo Líder</a:t>
            </a:r>
          </a:p>
          <a:p>
            <a:pPr marL="363538" indent="-363538">
              <a:buSzPct val="100000"/>
              <a:buFont typeface="Arial"/>
              <a:buChar char="•"/>
              <a:defRPr sz="3600"/>
            </a:pPr>
            <a:r>
              <a:t>Firmar novos Membros</a:t>
            </a:r>
          </a:p>
          <a:p>
            <a:pPr marL="363538" indent="-363538">
              <a:buSzPct val="100000"/>
              <a:buFont typeface="Arial"/>
              <a:buChar char="•"/>
              <a:defRPr sz="3600"/>
            </a:pPr>
            <a:r>
              <a:t>Encontrar um novo Anfitrião 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Rectangle 5"/>
          <p:cNvSpPr txBox="1"/>
          <p:nvPr/>
        </p:nvSpPr>
        <p:spPr>
          <a:xfrm>
            <a:off x="249829" y="704950"/>
            <a:ext cx="5147477" cy="370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800"/>
            </a:pPr>
            <a:r>
              <a:t>Quais seriam </a:t>
            </a:r>
            <a:r>
              <a:rPr b="1">
                <a:solidFill>
                  <a:srgbClr val="006060"/>
                </a:solidFill>
              </a:rPr>
              <a:t>cinco ações necessárias</a:t>
            </a:r>
            <a:r>
              <a:t> para o alcance de cada uma dessas sub-metas? </a:t>
            </a:r>
          </a:p>
        </p:txBody>
      </p:sp>
      <p:pic>
        <p:nvPicPr>
          <p:cNvPr id="236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97" y="856999"/>
            <a:ext cx="2867143" cy="363360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itle 2"/>
          <p:cNvSpPr txBox="1">
            <a:spLocks noGrp="1"/>
          </p:cNvSpPr>
          <p:nvPr>
            <p:ph type="title"/>
          </p:nvPr>
        </p:nvSpPr>
        <p:spPr>
          <a:xfrm>
            <a:off x="139690" y="81253"/>
            <a:ext cx="8240301" cy="857251"/>
          </a:xfrm>
          <a:prstGeom prst="rect">
            <a:avLst/>
          </a:prstGeom>
        </p:spPr>
        <p:txBody>
          <a:bodyPr/>
          <a:lstStyle>
            <a:lvl1pPr>
              <a:defRPr sz="4400"/>
            </a:lvl1pPr>
          </a:lstStyle>
          <a:p>
            <a:r>
              <a:t>1) Definir uma data</a:t>
            </a:r>
          </a:p>
        </p:txBody>
      </p:sp>
      <p:sp>
        <p:nvSpPr>
          <p:cNvPr id="239" name="Rectangle 5"/>
          <p:cNvSpPr txBox="1"/>
          <p:nvPr/>
        </p:nvSpPr>
        <p:spPr>
          <a:xfrm>
            <a:off x="340545" y="1215191"/>
            <a:ext cx="7800952" cy="2954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800"/>
            </a:lvl1pPr>
          </a:lstStyle>
          <a:p>
            <a:r>
              <a:t>Definir, no prazo de um mês após o início da célula, uma data adequada para a multiplicação 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Data “adequada”</a:t>
            </a:r>
          </a:p>
        </p:txBody>
      </p:sp>
      <p:sp>
        <p:nvSpPr>
          <p:cNvPr id="242" name="Rectangle 8"/>
          <p:cNvSpPr txBox="1"/>
          <p:nvPr/>
        </p:nvSpPr>
        <p:spPr>
          <a:xfrm>
            <a:off x="340545" y="482716"/>
            <a:ext cx="7800952" cy="34634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150000"/>
              </a:lnSpc>
              <a:defRPr sz="6000" b="1">
                <a:solidFill>
                  <a:srgbClr val="006060"/>
                </a:solidFill>
              </a:defRPr>
            </a:pPr>
            <a:r>
              <a:t>Participativa</a:t>
            </a:r>
          </a:p>
          <a:p>
            <a:pPr>
              <a:lnSpc>
                <a:spcPct val="150000"/>
              </a:lnSpc>
              <a:defRPr sz="6000" b="1">
                <a:solidFill>
                  <a:srgbClr val="006060"/>
                </a:solidFill>
              </a:defRPr>
            </a:pPr>
            <a:r>
              <a:t>Viável</a:t>
            </a:r>
          </a:p>
          <a:p>
            <a:pPr>
              <a:lnSpc>
                <a:spcPct val="150000"/>
              </a:lnSpc>
              <a:defRPr sz="6000" b="1">
                <a:solidFill>
                  <a:srgbClr val="006060"/>
                </a:solidFill>
              </a:defRPr>
            </a:pPr>
            <a:r>
              <a:t>Clara e bem divulgada</a:t>
            </a:r>
          </a:p>
        </p:txBody>
      </p:sp>
      <p:pic>
        <p:nvPicPr>
          <p:cNvPr id="2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4178" y="303694"/>
            <a:ext cx="3220458" cy="322045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Participativa</a:t>
            </a:r>
          </a:p>
        </p:txBody>
      </p:sp>
      <p:sp>
        <p:nvSpPr>
          <p:cNvPr id="246" name="Rectangle 5"/>
          <p:cNvSpPr txBox="1"/>
          <p:nvPr/>
        </p:nvSpPr>
        <p:spPr>
          <a:xfrm>
            <a:off x="612696" y="50523"/>
            <a:ext cx="5136134" cy="100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7200" b="1">
                <a:solidFill>
                  <a:srgbClr val="006060"/>
                </a:solidFill>
              </a:defRPr>
            </a:lvl1pPr>
          </a:lstStyle>
          <a:p>
            <a:r>
              <a:t>Compartilhar</a:t>
            </a:r>
          </a:p>
        </p:txBody>
      </p:sp>
      <p:sp>
        <p:nvSpPr>
          <p:cNvPr id="247" name="Rectangle 6"/>
          <p:cNvSpPr txBox="1"/>
          <p:nvPr/>
        </p:nvSpPr>
        <p:spPr>
          <a:xfrm>
            <a:off x="2256947" y="813851"/>
            <a:ext cx="5533025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5400"/>
            </a:lvl1pPr>
          </a:lstStyle>
          <a:p>
            <a:r>
              <a:t>a visão da igreja</a:t>
            </a:r>
          </a:p>
        </p:txBody>
      </p:sp>
      <p:sp>
        <p:nvSpPr>
          <p:cNvPr id="248" name="Rectangle 7"/>
          <p:cNvSpPr txBox="1"/>
          <p:nvPr/>
        </p:nvSpPr>
        <p:spPr>
          <a:xfrm>
            <a:off x="3799135" y="2030398"/>
            <a:ext cx="2834191" cy="100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7200" b="1">
                <a:solidFill>
                  <a:srgbClr val="006060"/>
                </a:solidFill>
              </a:defRPr>
            </a:lvl1pPr>
          </a:lstStyle>
          <a:p>
            <a:r>
              <a:t>Reunir</a:t>
            </a:r>
          </a:p>
        </p:txBody>
      </p:sp>
      <p:sp>
        <p:nvSpPr>
          <p:cNvPr id="249" name="Rectangle 9"/>
          <p:cNvSpPr txBox="1"/>
          <p:nvPr/>
        </p:nvSpPr>
        <p:spPr>
          <a:xfrm>
            <a:off x="4808366" y="2769062"/>
            <a:ext cx="3060984" cy="790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5400"/>
            </a:lvl1pPr>
          </a:lstStyle>
          <a:p>
            <a:r>
              <a:t>os líderes</a:t>
            </a:r>
          </a:p>
        </p:txBody>
      </p:sp>
      <p:sp>
        <p:nvSpPr>
          <p:cNvPr id="250" name="Rectangle 10"/>
          <p:cNvSpPr txBox="1"/>
          <p:nvPr/>
        </p:nvSpPr>
        <p:spPr>
          <a:xfrm>
            <a:off x="249828" y="3243814"/>
            <a:ext cx="4081550" cy="1007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7200" b="1">
                <a:solidFill>
                  <a:srgbClr val="006060"/>
                </a:solidFill>
              </a:defRPr>
            </a:lvl1pPr>
          </a:lstStyle>
          <a:p>
            <a:r>
              <a:t>Envolver</a:t>
            </a:r>
          </a:p>
        </p:txBody>
      </p:sp>
      <p:sp>
        <p:nvSpPr>
          <p:cNvPr id="251" name="Rectangle 11"/>
          <p:cNvSpPr txBox="1"/>
          <p:nvPr/>
        </p:nvSpPr>
        <p:spPr>
          <a:xfrm>
            <a:off x="1122983" y="4023957"/>
            <a:ext cx="2380604" cy="790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5400"/>
            </a:lvl1pPr>
          </a:lstStyle>
          <a:p>
            <a:r>
              <a:t>a célula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" grpId="0" animBg="1" advAuto="0"/>
      <p:bldP spid="249" grpId="0" animBg="1" advAuto="0"/>
      <p:bldP spid="250" grpId="0" animBg="1" advAuto="0"/>
      <p:bldP spid="251" grpId="0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TextBox 4"/>
          <p:cNvSpPr txBox="1"/>
          <p:nvPr/>
        </p:nvSpPr>
        <p:spPr>
          <a:xfrm rot="5400000">
            <a:off x="6894447" y="1734202"/>
            <a:ext cx="3823448" cy="636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6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Viável</a:t>
            </a:r>
          </a:p>
        </p:txBody>
      </p:sp>
      <p:sp>
        <p:nvSpPr>
          <p:cNvPr id="254" name="Rectangle 5"/>
          <p:cNvSpPr txBox="1"/>
          <p:nvPr/>
        </p:nvSpPr>
        <p:spPr>
          <a:xfrm>
            <a:off x="45720" y="-115970"/>
            <a:ext cx="3730028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6600" b="1">
                <a:solidFill>
                  <a:srgbClr val="006060"/>
                </a:solidFill>
              </a:defRPr>
            </a:lvl1pPr>
          </a:lstStyle>
          <a:p>
            <a:r>
              <a:t>Respeitar</a:t>
            </a:r>
          </a:p>
        </p:txBody>
      </p:sp>
      <p:sp>
        <p:nvSpPr>
          <p:cNvPr id="255" name="Rectangle 6"/>
          <p:cNvSpPr txBox="1"/>
          <p:nvPr/>
        </p:nvSpPr>
        <p:spPr>
          <a:xfrm>
            <a:off x="601362" y="701194"/>
            <a:ext cx="7608173" cy="1339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400"/>
            </a:lvl1pPr>
          </a:lstStyle>
          <a:p>
            <a:r>
              <a:t>prazo de um ano, fases da célula e tempo das submetas </a:t>
            </a:r>
          </a:p>
        </p:txBody>
      </p:sp>
      <p:sp>
        <p:nvSpPr>
          <p:cNvPr id="256" name="Rectangle 9"/>
          <p:cNvSpPr txBox="1"/>
          <p:nvPr/>
        </p:nvSpPr>
        <p:spPr>
          <a:xfrm>
            <a:off x="181537" y="2011657"/>
            <a:ext cx="2335377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Evitar</a:t>
            </a:r>
          </a:p>
        </p:txBody>
      </p:sp>
      <p:sp>
        <p:nvSpPr>
          <p:cNvPr id="257" name="Rectangle 10"/>
          <p:cNvSpPr txBox="1"/>
          <p:nvPr/>
        </p:nvSpPr>
        <p:spPr>
          <a:xfrm>
            <a:off x="703418" y="2734932"/>
            <a:ext cx="6168040" cy="653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400"/>
            </a:lvl1pPr>
          </a:lstStyle>
          <a:p>
            <a:r>
              <a:t>proximidade com as férias</a:t>
            </a:r>
          </a:p>
        </p:txBody>
      </p:sp>
      <p:sp>
        <p:nvSpPr>
          <p:cNvPr id="258" name="Rectangle 11"/>
          <p:cNvSpPr txBox="1"/>
          <p:nvPr/>
        </p:nvSpPr>
        <p:spPr>
          <a:xfrm>
            <a:off x="2880372" y="3514716"/>
            <a:ext cx="3991085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Aprovada</a:t>
            </a:r>
          </a:p>
        </p:txBody>
      </p:sp>
      <p:sp>
        <p:nvSpPr>
          <p:cNvPr id="259" name="Rectangle 15"/>
          <p:cNvSpPr txBox="1"/>
          <p:nvPr/>
        </p:nvSpPr>
        <p:spPr>
          <a:xfrm>
            <a:off x="4082630" y="4306025"/>
            <a:ext cx="4002170" cy="653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400"/>
            </a:lvl1pPr>
          </a:lstStyle>
          <a:p>
            <a:r>
              <a:t>pelo supervisor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" grpId="0" animBg="1" advAuto="0"/>
      <p:bldP spid="257" grpId="0" animBg="1" advAuto="0"/>
      <p:bldP spid="258" grpId="0" animBg="1" advAuto="0"/>
      <p:bldP spid="259" grpId="0" animBg="1" advAuto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Clara e divulgada</a:t>
            </a:r>
          </a:p>
        </p:txBody>
      </p:sp>
      <p:sp>
        <p:nvSpPr>
          <p:cNvPr id="262" name="Rectangle 5"/>
          <p:cNvSpPr txBox="1"/>
          <p:nvPr/>
        </p:nvSpPr>
        <p:spPr>
          <a:xfrm>
            <a:off x="136419" y="-5689"/>
            <a:ext cx="3730028" cy="100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7200" b="1">
                <a:solidFill>
                  <a:srgbClr val="006060"/>
                </a:solidFill>
              </a:defRPr>
            </a:lvl1pPr>
          </a:lstStyle>
          <a:p>
            <a:r>
              <a:t>Definir</a:t>
            </a:r>
          </a:p>
        </p:txBody>
      </p:sp>
      <p:sp>
        <p:nvSpPr>
          <p:cNvPr id="263" name="Rectangle 6"/>
          <p:cNvSpPr txBox="1"/>
          <p:nvPr/>
        </p:nvSpPr>
        <p:spPr>
          <a:xfrm>
            <a:off x="465287" y="860458"/>
            <a:ext cx="5533025" cy="70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800"/>
            </a:lvl1pPr>
          </a:lstStyle>
          <a:p>
            <a:r>
              <a:t>dia / mês / ano</a:t>
            </a:r>
          </a:p>
        </p:txBody>
      </p:sp>
      <p:sp>
        <p:nvSpPr>
          <p:cNvPr id="264" name="Rectangle 13"/>
          <p:cNvSpPr txBox="1"/>
          <p:nvPr/>
        </p:nvSpPr>
        <p:spPr>
          <a:xfrm>
            <a:off x="4479518" y="1381410"/>
            <a:ext cx="3435187" cy="100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200" b="1">
                <a:solidFill>
                  <a:srgbClr val="006060"/>
                </a:solidFill>
              </a:defRPr>
            </a:lvl1pPr>
          </a:lstStyle>
          <a:p>
            <a:r>
              <a:t>Divulgar</a:t>
            </a:r>
          </a:p>
        </p:txBody>
      </p:sp>
      <p:sp>
        <p:nvSpPr>
          <p:cNvPr id="265" name="Rectangle 14"/>
          <p:cNvSpPr txBox="1"/>
          <p:nvPr/>
        </p:nvSpPr>
        <p:spPr>
          <a:xfrm>
            <a:off x="669400" y="2240783"/>
            <a:ext cx="6995712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800"/>
            </a:lvl1pPr>
          </a:lstStyle>
          <a:p>
            <a:r>
              <a:t>constantemente</a:t>
            </a:r>
          </a:p>
        </p:txBody>
      </p:sp>
      <p:sp>
        <p:nvSpPr>
          <p:cNvPr id="266" name="Rectangle 15"/>
          <p:cNvSpPr txBox="1"/>
          <p:nvPr/>
        </p:nvSpPr>
        <p:spPr>
          <a:xfrm>
            <a:off x="249692" y="3139458"/>
            <a:ext cx="5068236" cy="1007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7200" b="1">
                <a:solidFill>
                  <a:srgbClr val="006060"/>
                </a:solidFill>
              </a:defRPr>
            </a:lvl1pPr>
          </a:lstStyle>
          <a:p>
            <a:r>
              <a:t>Cronograma</a:t>
            </a:r>
          </a:p>
        </p:txBody>
      </p:sp>
      <p:sp>
        <p:nvSpPr>
          <p:cNvPr id="267" name="Rectangle 16"/>
          <p:cNvSpPr txBox="1"/>
          <p:nvPr/>
        </p:nvSpPr>
        <p:spPr>
          <a:xfrm>
            <a:off x="2018816" y="4010137"/>
            <a:ext cx="5362926" cy="70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800"/>
            </a:lvl1pPr>
          </a:lstStyle>
          <a:p>
            <a:r>
              <a:t>de ações e eventos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" grpId="0" animBg="1" advAuto="0"/>
      <p:bldP spid="265" grpId="0" animBg="1" advAuto="0"/>
      <p:bldP spid="266" grpId="0" animBg="1" advAuto="0"/>
      <p:bldP spid="267" grpId="0" animBg="1" advAuto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itle 2"/>
          <p:cNvSpPr txBox="1">
            <a:spLocks noGrp="1"/>
          </p:cNvSpPr>
          <p:nvPr>
            <p:ph type="title"/>
          </p:nvPr>
        </p:nvSpPr>
        <p:spPr>
          <a:xfrm>
            <a:off x="139690" y="81253"/>
            <a:ext cx="8240301" cy="857251"/>
          </a:xfrm>
          <a:prstGeom prst="rect">
            <a:avLst/>
          </a:prstGeom>
        </p:spPr>
        <p:txBody>
          <a:bodyPr/>
          <a:lstStyle>
            <a:lvl1pPr>
              <a:defRPr sz="4400"/>
            </a:lvl1pPr>
          </a:lstStyle>
          <a:p>
            <a:r>
              <a:t>2) Aumentar a presença de Deus</a:t>
            </a:r>
          </a:p>
        </p:txBody>
      </p:sp>
      <p:sp>
        <p:nvSpPr>
          <p:cNvPr id="270" name="Rectangle 5"/>
          <p:cNvSpPr txBox="1"/>
          <p:nvPr/>
        </p:nvSpPr>
        <p:spPr>
          <a:xfrm>
            <a:off x="340545" y="1215190"/>
            <a:ext cx="7800952" cy="370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800"/>
            </a:pPr>
            <a:r>
              <a:t>Tornar a presença de Deus tão real que qualquer um que participar da célula perceba </a:t>
            </a:r>
            <a:r>
              <a:rPr b="1">
                <a:solidFill>
                  <a:srgbClr val="006060"/>
                </a:solidFill>
              </a:rPr>
              <a:t>algo sobrenatural </a:t>
            </a:r>
            <a:r>
              <a:t>na reunião e na vida das pessoas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Alvo...</a:t>
            </a:r>
          </a:p>
        </p:txBody>
      </p:sp>
      <p:sp>
        <p:nvSpPr>
          <p:cNvPr id="151" name="TextBox 2"/>
          <p:cNvSpPr txBox="1"/>
          <p:nvPr/>
        </p:nvSpPr>
        <p:spPr>
          <a:xfrm>
            <a:off x="682823" y="1662668"/>
            <a:ext cx="7116827" cy="1009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4800">
                <a:solidFill>
                  <a:srgbClr val="00606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</a:t>
            </a:r>
            <a:r>
              <a:rPr sz="6000" b="1"/>
              <a:t> Novo Convertido</a:t>
            </a:r>
          </a:p>
        </p:txBody>
      </p:sp>
      <p:sp>
        <p:nvSpPr>
          <p:cNvPr id="152" name="TextBox 3"/>
          <p:cNvSpPr txBox="1"/>
          <p:nvPr/>
        </p:nvSpPr>
        <p:spPr>
          <a:xfrm>
            <a:off x="1218332" y="3344512"/>
            <a:ext cx="6045811" cy="1009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4800">
                <a:solidFill>
                  <a:srgbClr val="10475C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</a:t>
            </a:r>
            <a:r>
              <a:rPr sz="4400"/>
              <a:t> </a:t>
            </a:r>
            <a:r>
              <a:rPr sz="6000" b="1"/>
              <a:t>Líder de Célula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 animBg="1" advAuto="0"/>
      <p:bldP spid="152" grpId="0" animBg="1" advAuto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Algo sobrenatural</a:t>
            </a:r>
          </a:p>
        </p:txBody>
      </p:sp>
      <p:sp>
        <p:nvSpPr>
          <p:cNvPr id="273" name="Rectangle 8"/>
          <p:cNvSpPr txBox="1"/>
          <p:nvPr/>
        </p:nvSpPr>
        <p:spPr>
          <a:xfrm>
            <a:off x="340546" y="482716"/>
            <a:ext cx="8039084" cy="41768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600"/>
            </a:pPr>
            <a:r>
              <a:t>Paz no local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600"/>
            </a:pPr>
            <a:r>
              <a:t>Expectativa da manifestação de Deus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600"/>
            </a:pPr>
            <a:r>
              <a:t>Autoridade espiritual da liderança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600"/>
            </a:pPr>
            <a:r>
              <a:t>Liberdade para compartilhar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600"/>
            </a:pPr>
            <a:r>
              <a:t>Demonstração de amor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600"/>
            </a:pPr>
            <a:r>
              <a:t>Salvação e transformação de vida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600"/>
            </a:pPr>
            <a:r>
              <a:t>Relacionamentos verdadeiros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Paz no local</a:t>
            </a:r>
          </a:p>
        </p:txBody>
      </p:sp>
      <p:sp>
        <p:nvSpPr>
          <p:cNvPr id="276" name="Rectangle 5"/>
          <p:cNvSpPr txBox="1"/>
          <p:nvPr/>
        </p:nvSpPr>
        <p:spPr>
          <a:xfrm>
            <a:off x="408570" y="112798"/>
            <a:ext cx="4716584" cy="1111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006060"/>
                </a:solidFill>
              </a:defRPr>
            </a:lvl1pPr>
          </a:lstStyle>
          <a:p>
            <a:r>
              <a:t>Anfitrião</a:t>
            </a:r>
          </a:p>
        </p:txBody>
      </p:sp>
      <p:sp>
        <p:nvSpPr>
          <p:cNvPr id="277" name="Rectangle 6"/>
          <p:cNvSpPr txBox="1"/>
          <p:nvPr/>
        </p:nvSpPr>
        <p:spPr>
          <a:xfrm>
            <a:off x="1395138" y="1149025"/>
            <a:ext cx="6258755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5400"/>
            </a:lvl1pPr>
          </a:lstStyle>
          <a:p>
            <a:r>
              <a:t>arrumar o ambiente</a:t>
            </a:r>
          </a:p>
        </p:txBody>
      </p:sp>
      <p:sp>
        <p:nvSpPr>
          <p:cNvPr id="278" name="Rectangle 15"/>
          <p:cNvSpPr txBox="1"/>
          <p:nvPr/>
        </p:nvSpPr>
        <p:spPr>
          <a:xfrm>
            <a:off x="623901" y="2809807"/>
            <a:ext cx="7506256" cy="1007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7200" b="1">
                <a:solidFill>
                  <a:srgbClr val="006060"/>
                </a:solidFill>
              </a:defRPr>
            </a:lvl1pPr>
          </a:lstStyle>
          <a:p>
            <a:r>
              <a:t>Liderança da célula</a:t>
            </a:r>
          </a:p>
        </p:txBody>
      </p:sp>
      <p:sp>
        <p:nvSpPr>
          <p:cNvPr id="279" name="Rectangle 16"/>
          <p:cNvSpPr txBox="1"/>
          <p:nvPr/>
        </p:nvSpPr>
        <p:spPr>
          <a:xfrm>
            <a:off x="4332103" y="3865152"/>
            <a:ext cx="3503225" cy="70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800"/>
            </a:lvl1pPr>
          </a:lstStyle>
          <a:p>
            <a:r>
              <a:t>chegar e orar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" grpId="0" animBg="1" advAuto="0"/>
      <p:bldP spid="279" grpId="0" animBg="1" advAuto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extBox 4"/>
          <p:cNvSpPr txBox="1"/>
          <p:nvPr/>
        </p:nvSpPr>
        <p:spPr>
          <a:xfrm rot="5400000">
            <a:off x="6730091" y="1961054"/>
            <a:ext cx="4153100" cy="5129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Manifestação de Deus</a:t>
            </a:r>
          </a:p>
        </p:txBody>
      </p:sp>
      <p:sp>
        <p:nvSpPr>
          <p:cNvPr id="282" name="Rectangle 5"/>
          <p:cNvSpPr txBox="1"/>
          <p:nvPr/>
        </p:nvSpPr>
        <p:spPr>
          <a:xfrm>
            <a:off x="136419" y="-175775"/>
            <a:ext cx="3730028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Oração</a:t>
            </a:r>
          </a:p>
        </p:txBody>
      </p:sp>
      <p:sp>
        <p:nvSpPr>
          <p:cNvPr id="283" name="Rectangle 6"/>
          <p:cNvSpPr txBox="1"/>
          <p:nvPr/>
        </p:nvSpPr>
        <p:spPr>
          <a:xfrm>
            <a:off x="465287" y="690372"/>
            <a:ext cx="7846305" cy="1223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tempo especial na na reunião, e em casa, junto com jejum</a:t>
            </a:r>
          </a:p>
        </p:txBody>
      </p:sp>
      <p:sp>
        <p:nvSpPr>
          <p:cNvPr id="284" name="Rectangle 13"/>
          <p:cNvSpPr txBox="1"/>
          <p:nvPr/>
        </p:nvSpPr>
        <p:spPr>
          <a:xfrm>
            <a:off x="2404365" y="1972092"/>
            <a:ext cx="5793831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6600" b="1">
                <a:solidFill>
                  <a:srgbClr val="006060"/>
                </a:solidFill>
              </a:defRPr>
            </a:lvl1pPr>
          </a:lstStyle>
          <a:p>
            <a:r>
              <a:t>Dons espirituais</a:t>
            </a:r>
          </a:p>
        </p:txBody>
      </p:sp>
      <p:sp>
        <p:nvSpPr>
          <p:cNvPr id="285" name="Rectangle 14"/>
          <p:cNvSpPr txBox="1"/>
          <p:nvPr/>
        </p:nvSpPr>
        <p:spPr>
          <a:xfrm>
            <a:off x="453813" y="2786110"/>
            <a:ext cx="7698911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000"/>
            </a:lvl1pPr>
          </a:lstStyle>
          <a:p>
            <a:r>
              <a:t>estimular o uso entre os membros</a:t>
            </a:r>
          </a:p>
        </p:txBody>
      </p:sp>
      <p:sp>
        <p:nvSpPr>
          <p:cNvPr id="286" name="Rectangle 15"/>
          <p:cNvSpPr txBox="1"/>
          <p:nvPr/>
        </p:nvSpPr>
        <p:spPr>
          <a:xfrm>
            <a:off x="249692" y="3468013"/>
            <a:ext cx="5068236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Promover</a:t>
            </a:r>
          </a:p>
        </p:txBody>
      </p:sp>
      <p:sp>
        <p:nvSpPr>
          <p:cNvPr id="287" name="Rectangle 16"/>
          <p:cNvSpPr txBox="1"/>
          <p:nvPr/>
        </p:nvSpPr>
        <p:spPr>
          <a:xfrm>
            <a:off x="2018816" y="4338690"/>
            <a:ext cx="5884550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Vigílias e eventos de oração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" grpId="0" animBg="1" advAuto="0"/>
      <p:bldP spid="285" grpId="0" animBg="1" advAuto="0"/>
      <p:bldP spid="286" grpId="0" animBg="1" advAuto="0"/>
      <p:bldP spid="287" grpId="0" animBg="1" advAuto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TextBox 4"/>
          <p:cNvSpPr txBox="1"/>
          <p:nvPr/>
        </p:nvSpPr>
        <p:spPr>
          <a:xfrm rot="5400000">
            <a:off x="6726799" y="1942372"/>
            <a:ext cx="4153100" cy="550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0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Autoridade espiritual</a:t>
            </a:r>
          </a:p>
        </p:txBody>
      </p:sp>
      <p:sp>
        <p:nvSpPr>
          <p:cNvPr id="290" name="Rectangle 5"/>
          <p:cNvSpPr txBox="1"/>
          <p:nvPr/>
        </p:nvSpPr>
        <p:spPr>
          <a:xfrm>
            <a:off x="136419" y="-7736"/>
            <a:ext cx="3730028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Preparar</a:t>
            </a:r>
          </a:p>
        </p:txBody>
      </p:sp>
      <p:sp>
        <p:nvSpPr>
          <p:cNvPr id="291" name="Rectangle 6"/>
          <p:cNvSpPr txBox="1"/>
          <p:nvPr/>
        </p:nvSpPr>
        <p:spPr>
          <a:xfrm>
            <a:off x="465287" y="858412"/>
            <a:ext cx="7846305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lições com antecedência</a:t>
            </a:r>
          </a:p>
        </p:txBody>
      </p:sp>
      <p:sp>
        <p:nvSpPr>
          <p:cNvPr id="292" name="Rectangle 13"/>
          <p:cNvSpPr txBox="1"/>
          <p:nvPr/>
        </p:nvSpPr>
        <p:spPr>
          <a:xfrm>
            <a:off x="2404365" y="1622288"/>
            <a:ext cx="5793831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6600" b="1">
                <a:solidFill>
                  <a:srgbClr val="006060"/>
                </a:solidFill>
              </a:defRPr>
            </a:lvl1pPr>
          </a:lstStyle>
          <a:p>
            <a:r>
              <a:t>Consagrar</a:t>
            </a:r>
          </a:p>
        </p:txBody>
      </p:sp>
      <p:sp>
        <p:nvSpPr>
          <p:cNvPr id="293" name="Rectangle 14"/>
          <p:cNvSpPr txBox="1"/>
          <p:nvPr/>
        </p:nvSpPr>
        <p:spPr>
          <a:xfrm>
            <a:off x="453813" y="2436306"/>
            <a:ext cx="7256779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000"/>
            </a:lvl1pPr>
          </a:lstStyle>
          <a:p>
            <a:r>
              <a:t>a vida com Deus</a:t>
            </a:r>
          </a:p>
        </p:txBody>
      </p:sp>
      <p:sp>
        <p:nvSpPr>
          <p:cNvPr id="294" name="Rectangle 15"/>
          <p:cNvSpPr txBox="1"/>
          <p:nvPr/>
        </p:nvSpPr>
        <p:spPr>
          <a:xfrm>
            <a:off x="249692" y="3272892"/>
            <a:ext cx="5068236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Demonstrar</a:t>
            </a:r>
          </a:p>
        </p:txBody>
      </p:sp>
      <p:sp>
        <p:nvSpPr>
          <p:cNvPr id="295" name="Rectangle 16"/>
          <p:cNvSpPr txBox="1"/>
          <p:nvPr/>
        </p:nvSpPr>
        <p:spPr>
          <a:xfrm>
            <a:off x="896192" y="4143569"/>
            <a:ext cx="7007175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que ouvem e obedecem a Deus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2" grpId="0" animBg="1" advAuto="0"/>
      <p:bldP spid="293" grpId="0" animBg="1" advAuto="0"/>
      <p:bldP spid="294" grpId="0" animBg="1" advAuto="0"/>
      <p:bldP spid="295" grpId="0" animBg="1" advAuto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extBox 4"/>
          <p:cNvSpPr txBox="1"/>
          <p:nvPr/>
        </p:nvSpPr>
        <p:spPr>
          <a:xfrm rot="5400000">
            <a:off x="6799041" y="1870132"/>
            <a:ext cx="4008619" cy="550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0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Autoridade espiritual</a:t>
            </a:r>
          </a:p>
        </p:txBody>
      </p:sp>
      <p:sp>
        <p:nvSpPr>
          <p:cNvPr id="298" name="Rectangle 5"/>
          <p:cNvSpPr txBox="1"/>
          <p:nvPr/>
        </p:nvSpPr>
        <p:spPr>
          <a:xfrm>
            <a:off x="3118744" y="282878"/>
            <a:ext cx="4716584" cy="1111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8000" b="1">
                <a:solidFill>
                  <a:srgbClr val="006060"/>
                </a:solidFill>
              </a:defRPr>
            </a:lvl1pPr>
          </a:lstStyle>
          <a:p>
            <a:r>
              <a:t>Manejar</a:t>
            </a:r>
          </a:p>
        </p:txBody>
      </p:sp>
      <p:sp>
        <p:nvSpPr>
          <p:cNvPr id="299" name="Rectangle 6"/>
          <p:cNvSpPr txBox="1"/>
          <p:nvPr/>
        </p:nvSpPr>
        <p:spPr>
          <a:xfrm>
            <a:off x="623900" y="1319105"/>
            <a:ext cx="7653674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5400"/>
            </a:lvl1pPr>
          </a:lstStyle>
          <a:p>
            <a:r>
              <a:t>bem a Palavra da Verdade</a:t>
            </a:r>
          </a:p>
        </p:txBody>
      </p:sp>
      <p:sp>
        <p:nvSpPr>
          <p:cNvPr id="300" name="Rectangle 15"/>
          <p:cNvSpPr txBox="1"/>
          <p:nvPr/>
        </p:nvSpPr>
        <p:spPr>
          <a:xfrm>
            <a:off x="623901" y="2664823"/>
            <a:ext cx="7506256" cy="100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7200" b="1">
                <a:solidFill>
                  <a:srgbClr val="006060"/>
                </a:solidFill>
              </a:defRPr>
            </a:lvl1pPr>
          </a:lstStyle>
          <a:p>
            <a:r>
              <a:t>Interceder</a:t>
            </a:r>
          </a:p>
        </p:txBody>
      </p:sp>
      <p:sp>
        <p:nvSpPr>
          <p:cNvPr id="301" name="Rectangle 16"/>
          <p:cNvSpPr txBox="1"/>
          <p:nvPr/>
        </p:nvSpPr>
        <p:spPr>
          <a:xfrm>
            <a:off x="521985" y="3720167"/>
            <a:ext cx="7313343" cy="70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800"/>
            </a:lvl1pPr>
          </a:lstStyle>
          <a:p>
            <a:r>
              <a:t>pelos membros diariamente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" grpId="0" animBg="1" advAuto="0"/>
      <p:bldP spid="301" grpId="0" animBg="1" advAuto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TextBox 4"/>
          <p:cNvSpPr txBox="1"/>
          <p:nvPr/>
        </p:nvSpPr>
        <p:spPr>
          <a:xfrm rot="5400000">
            <a:off x="6727270" y="2004399"/>
            <a:ext cx="4153100" cy="426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Liberdade para compartilhar</a:t>
            </a:r>
          </a:p>
        </p:txBody>
      </p:sp>
      <p:sp>
        <p:nvSpPr>
          <p:cNvPr id="304" name="Rectangle 5"/>
          <p:cNvSpPr txBox="1"/>
          <p:nvPr/>
        </p:nvSpPr>
        <p:spPr>
          <a:xfrm>
            <a:off x="6216410" y="-7736"/>
            <a:ext cx="1824978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Criar</a:t>
            </a:r>
          </a:p>
        </p:txBody>
      </p:sp>
      <p:sp>
        <p:nvSpPr>
          <p:cNvPr id="305" name="Rectangle 6"/>
          <p:cNvSpPr txBox="1"/>
          <p:nvPr/>
        </p:nvSpPr>
        <p:spPr>
          <a:xfrm>
            <a:off x="2633102" y="858412"/>
            <a:ext cx="5907230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um ambiente de confiança</a:t>
            </a:r>
          </a:p>
        </p:txBody>
      </p:sp>
      <p:sp>
        <p:nvSpPr>
          <p:cNvPr id="306" name="Rectangle 13"/>
          <p:cNvSpPr txBox="1"/>
          <p:nvPr/>
        </p:nvSpPr>
        <p:spPr>
          <a:xfrm>
            <a:off x="331138" y="1656306"/>
            <a:ext cx="5793832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O Líder</a:t>
            </a:r>
          </a:p>
        </p:txBody>
      </p:sp>
      <p:sp>
        <p:nvSpPr>
          <p:cNvPr id="307" name="Rectangle 14"/>
          <p:cNvSpPr txBox="1"/>
          <p:nvPr/>
        </p:nvSpPr>
        <p:spPr>
          <a:xfrm>
            <a:off x="578685" y="2470324"/>
            <a:ext cx="7256779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iniciativa de falar de si mesmo</a:t>
            </a:r>
          </a:p>
        </p:txBody>
      </p:sp>
      <p:sp>
        <p:nvSpPr>
          <p:cNvPr id="308" name="Rectangle 15"/>
          <p:cNvSpPr txBox="1"/>
          <p:nvPr/>
        </p:nvSpPr>
        <p:spPr>
          <a:xfrm>
            <a:off x="4434018" y="3431637"/>
            <a:ext cx="3764177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Dinâmicas</a:t>
            </a:r>
          </a:p>
        </p:txBody>
      </p:sp>
      <p:sp>
        <p:nvSpPr>
          <p:cNvPr id="309" name="Rectangle 16"/>
          <p:cNvSpPr txBox="1"/>
          <p:nvPr/>
        </p:nvSpPr>
        <p:spPr>
          <a:xfrm>
            <a:off x="680740" y="4302316"/>
            <a:ext cx="7517455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que ajudam as pessoas a se abrirem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" grpId="0" animBg="1" advAuto="0"/>
      <p:bldP spid="307" grpId="0" animBg="1" advAuto="0"/>
      <p:bldP spid="308" grpId="0" animBg="1" advAuto="0"/>
      <p:bldP spid="309" grpId="0" animBg="1" advAuto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Demonstrar amor</a:t>
            </a:r>
          </a:p>
        </p:txBody>
      </p:sp>
      <p:sp>
        <p:nvSpPr>
          <p:cNvPr id="312" name="Rectangle 5"/>
          <p:cNvSpPr txBox="1"/>
          <p:nvPr/>
        </p:nvSpPr>
        <p:spPr>
          <a:xfrm>
            <a:off x="408568" y="112798"/>
            <a:ext cx="5907249" cy="1111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006060"/>
                </a:solidFill>
              </a:defRPr>
            </a:lvl1pPr>
          </a:lstStyle>
          <a:p>
            <a:r>
              <a:t>Receber bem</a:t>
            </a:r>
          </a:p>
        </p:txBody>
      </p:sp>
      <p:sp>
        <p:nvSpPr>
          <p:cNvPr id="313" name="Rectangle 6"/>
          <p:cNvSpPr txBox="1"/>
          <p:nvPr/>
        </p:nvSpPr>
        <p:spPr>
          <a:xfrm>
            <a:off x="1395138" y="1149025"/>
            <a:ext cx="6258755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5400"/>
            </a:lvl1pPr>
          </a:lstStyle>
          <a:p>
            <a:r>
              <a:t>as pessoas na reunião</a:t>
            </a:r>
          </a:p>
        </p:txBody>
      </p:sp>
      <p:sp>
        <p:nvSpPr>
          <p:cNvPr id="314" name="Rectangle 15"/>
          <p:cNvSpPr txBox="1"/>
          <p:nvPr/>
        </p:nvSpPr>
        <p:spPr>
          <a:xfrm>
            <a:off x="623901" y="2664823"/>
            <a:ext cx="7506256" cy="100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200" b="1">
                <a:solidFill>
                  <a:srgbClr val="006060"/>
                </a:solidFill>
              </a:defRPr>
            </a:lvl1pPr>
          </a:lstStyle>
          <a:p>
            <a:r>
              <a:t>Criar um ambiente</a:t>
            </a:r>
          </a:p>
        </p:txBody>
      </p:sp>
      <p:sp>
        <p:nvSpPr>
          <p:cNvPr id="315" name="Rectangle 16"/>
          <p:cNvSpPr txBox="1"/>
          <p:nvPr/>
        </p:nvSpPr>
        <p:spPr>
          <a:xfrm>
            <a:off x="408568" y="3720167"/>
            <a:ext cx="7392742" cy="70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800"/>
            </a:lvl1pPr>
          </a:lstStyle>
          <a:p>
            <a:r>
              <a:t>acolhedor, sem preconceitos 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" grpId="0" animBg="1" advAuto="0"/>
      <p:bldP spid="315" grpId="0" animBg="1" advAuto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extBox 4"/>
          <p:cNvSpPr txBox="1"/>
          <p:nvPr/>
        </p:nvSpPr>
        <p:spPr>
          <a:xfrm rot="5400000">
            <a:off x="6730327" y="1992067"/>
            <a:ext cx="4153100" cy="450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Salvação e transformação</a:t>
            </a:r>
          </a:p>
        </p:txBody>
      </p:sp>
      <p:sp>
        <p:nvSpPr>
          <p:cNvPr id="318" name="Rectangle 5"/>
          <p:cNvSpPr txBox="1"/>
          <p:nvPr/>
        </p:nvSpPr>
        <p:spPr>
          <a:xfrm>
            <a:off x="136417" y="-175775"/>
            <a:ext cx="5442322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Intercessão</a:t>
            </a:r>
          </a:p>
        </p:txBody>
      </p:sp>
      <p:sp>
        <p:nvSpPr>
          <p:cNvPr id="319" name="Rectangle 6"/>
          <p:cNvSpPr txBox="1"/>
          <p:nvPr/>
        </p:nvSpPr>
        <p:spPr>
          <a:xfrm>
            <a:off x="465287" y="690372"/>
            <a:ext cx="7846305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pelos membros e perdidos</a:t>
            </a:r>
          </a:p>
        </p:txBody>
      </p:sp>
      <p:sp>
        <p:nvSpPr>
          <p:cNvPr id="320" name="Rectangle 13"/>
          <p:cNvSpPr txBox="1"/>
          <p:nvPr/>
        </p:nvSpPr>
        <p:spPr>
          <a:xfrm>
            <a:off x="2404365" y="1779335"/>
            <a:ext cx="5793831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6600" b="1">
                <a:solidFill>
                  <a:srgbClr val="006060"/>
                </a:solidFill>
              </a:defRPr>
            </a:lvl1pPr>
          </a:lstStyle>
          <a:p>
            <a:r>
              <a:t>Ministração</a:t>
            </a:r>
          </a:p>
        </p:txBody>
      </p:sp>
      <p:sp>
        <p:nvSpPr>
          <p:cNvPr id="321" name="Rectangle 14"/>
          <p:cNvSpPr txBox="1"/>
          <p:nvPr/>
        </p:nvSpPr>
        <p:spPr>
          <a:xfrm>
            <a:off x="453813" y="2593353"/>
            <a:ext cx="7698911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000"/>
            </a:lvl1pPr>
          </a:lstStyle>
          <a:p>
            <a:r>
              <a:t>de fé da Palavra de Deus</a:t>
            </a:r>
          </a:p>
        </p:txBody>
      </p:sp>
      <p:sp>
        <p:nvSpPr>
          <p:cNvPr id="322" name="Rectangle 15"/>
          <p:cNvSpPr txBox="1"/>
          <p:nvPr/>
        </p:nvSpPr>
        <p:spPr>
          <a:xfrm>
            <a:off x="544533" y="3468013"/>
            <a:ext cx="5068235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Desafios</a:t>
            </a:r>
          </a:p>
        </p:txBody>
      </p:sp>
      <p:sp>
        <p:nvSpPr>
          <p:cNvPr id="323" name="Rectangle 16"/>
          <p:cNvSpPr txBox="1"/>
          <p:nvPr/>
        </p:nvSpPr>
        <p:spPr>
          <a:xfrm>
            <a:off x="1950776" y="4338690"/>
            <a:ext cx="5884550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ao final de cada reunião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" grpId="0" animBg="1" advAuto="0"/>
      <p:bldP spid="321" grpId="0" animBg="1" advAuto="0"/>
      <p:bldP spid="322" grpId="0" animBg="1" advAuto="0"/>
      <p:bldP spid="323" grpId="0" animBg="1" advAuto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TextBox 4"/>
          <p:cNvSpPr txBox="1"/>
          <p:nvPr/>
        </p:nvSpPr>
        <p:spPr>
          <a:xfrm rot="5400000">
            <a:off x="6725741" y="2010565"/>
            <a:ext cx="4153100" cy="413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Relacionamentos verdadeiros</a:t>
            </a:r>
          </a:p>
        </p:txBody>
      </p:sp>
      <p:sp>
        <p:nvSpPr>
          <p:cNvPr id="326" name="Rectangle 5"/>
          <p:cNvSpPr txBox="1"/>
          <p:nvPr/>
        </p:nvSpPr>
        <p:spPr>
          <a:xfrm>
            <a:off x="2211570" y="66074"/>
            <a:ext cx="5442322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6600" b="1">
                <a:solidFill>
                  <a:srgbClr val="006060"/>
                </a:solidFill>
              </a:defRPr>
            </a:lvl1pPr>
          </a:lstStyle>
          <a:p>
            <a:r>
              <a:t>Amizade</a:t>
            </a:r>
          </a:p>
        </p:txBody>
      </p:sp>
      <p:sp>
        <p:nvSpPr>
          <p:cNvPr id="327" name="Rectangle 6"/>
          <p:cNvSpPr txBox="1"/>
          <p:nvPr/>
        </p:nvSpPr>
        <p:spPr>
          <a:xfrm>
            <a:off x="136437" y="932221"/>
            <a:ext cx="7846305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000"/>
            </a:lvl1pPr>
          </a:lstStyle>
          <a:p>
            <a:r>
              <a:t>fora do ambiente da reunião</a:t>
            </a:r>
          </a:p>
        </p:txBody>
      </p:sp>
      <p:sp>
        <p:nvSpPr>
          <p:cNvPr id="328" name="Rectangle 13"/>
          <p:cNvSpPr txBox="1"/>
          <p:nvPr/>
        </p:nvSpPr>
        <p:spPr>
          <a:xfrm>
            <a:off x="453815" y="1908893"/>
            <a:ext cx="3934264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Conversas</a:t>
            </a:r>
          </a:p>
        </p:txBody>
      </p:sp>
      <p:sp>
        <p:nvSpPr>
          <p:cNvPr id="329" name="Rectangle 14"/>
          <p:cNvSpPr txBox="1"/>
          <p:nvPr/>
        </p:nvSpPr>
        <p:spPr>
          <a:xfrm>
            <a:off x="884714" y="2722912"/>
            <a:ext cx="2618868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edificantes</a:t>
            </a:r>
          </a:p>
        </p:txBody>
      </p:sp>
      <p:sp>
        <p:nvSpPr>
          <p:cNvPr id="330" name="Rectangle 15"/>
          <p:cNvSpPr txBox="1"/>
          <p:nvPr/>
        </p:nvSpPr>
        <p:spPr>
          <a:xfrm>
            <a:off x="4978329" y="3468013"/>
            <a:ext cx="3140489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Cuidado</a:t>
            </a:r>
          </a:p>
        </p:txBody>
      </p:sp>
      <p:sp>
        <p:nvSpPr>
          <p:cNvPr id="331" name="Rectangle 16"/>
          <p:cNvSpPr txBox="1"/>
          <p:nvPr/>
        </p:nvSpPr>
        <p:spPr>
          <a:xfrm>
            <a:off x="2472401" y="4338690"/>
            <a:ext cx="5362925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000"/>
            </a:lvl1pPr>
          </a:lstStyle>
          <a:p>
            <a:r>
              <a:t>dos membros pela célula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" grpId="0" animBg="1" advAuto="0"/>
      <p:bldP spid="329" grpId="0" animBg="1" advAuto="0"/>
      <p:bldP spid="330" grpId="0" animBg="1" advAuto="0"/>
      <p:bldP spid="331" grpId="0" animBg="1" advAuto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Title 2"/>
          <p:cNvSpPr txBox="1">
            <a:spLocks noGrp="1"/>
          </p:cNvSpPr>
          <p:nvPr>
            <p:ph type="title"/>
          </p:nvPr>
        </p:nvSpPr>
        <p:spPr>
          <a:xfrm>
            <a:off x="139690" y="81253"/>
            <a:ext cx="8240301" cy="857251"/>
          </a:xfrm>
          <a:prstGeom prst="rect">
            <a:avLst/>
          </a:prstGeom>
        </p:spPr>
        <p:txBody>
          <a:bodyPr/>
          <a:lstStyle>
            <a:lvl1pPr>
              <a:defRPr sz="4400"/>
            </a:lvl1pPr>
          </a:lstStyle>
          <a:p>
            <a:r>
              <a:t>3) Novo Líder</a:t>
            </a:r>
          </a:p>
        </p:txBody>
      </p:sp>
      <p:sp>
        <p:nvSpPr>
          <p:cNvPr id="334" name="Rectangle 5"/>
          <p:cNvSpPr txBox="1"/>
          <p:nvPr/>
        </p:nvSpPr>
        <p:spPr>
          <a:xfrm>
            <a:off x="340545" y="1215190"/>
            <a:ext cx="7800952" cy="3343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/>
            </a:pPr>
            <a:r>
              <a:t>Ter um </a:t>
            </a:r>
            <a:r>
              <a:rPr b="1">
                <a:solidFill>
                  <a:srgbClr val="006060"/>
                </a:solidFill>
              </a:rPr>
              <a:t>líder preparado </a:t>
            </a:r>
            <a:r>
              <a:t>para assumir uma nova célula até a data da multiplicação 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Até 2030</a:t>
            </a:r>
          </a:p>
        </p:txBody>
      </p:sp>
      <p:sp>
        <p:nvSpPr>
          <p:cNvPr id="155" name="TextBox 2"/>
          <p:cNvSpPr txBox="1"/>
          <p:nvPr/>
        </p:nvSpPr>
        <p:spPr>
          <a:xfrm>
            <a:off x="1624911" y="1605973"/>
            <a:ext cx="5232659" cy="1203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8800" b="1">
                <a:solidFill>
                  <a:srgbClr val="006060"/>
                </a:solidFill>
              </a:defRPr>
            </a:lvl1pPr>
          </a:lstStyle>
          <a:p>
            <a:r>
              <a:t>200 células</a:t>
            </a:r>
          </a:p>
        </p:txBody>
      </p:sp>
      <p:sp>
        <p:nvSpPr>
          <p:cNvPr id="156" name="TextBox 3"/>
          <p:cNvSpPr txBox="1"/>
          <p:nvPr/>
        </p:nvSpPr>
        <p:spPr>
          <a:xfrm>
            <a:off x="1103765" y="3287817"/>
            <a:ext cx="6274952" cy="12036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8800" b="1">
                <a:solidFill>
                  <a:srgbClr val="10475C"/>
                </a:solidFill>
              </a:defRPr>
            </a:lvl1pPr>
          </a:lstStyle>
          <a:p>
            <a:r>
              <a:t>5000 pessoas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 animBg="1" advAuto="0"/>
      <p:bldP spid="156" grpId="0" animBg="1" advAuto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Estar preparado</a:t>
            </a:r>
          </a:p>
        </p:txBody>
      </p:sp>
      <p:sp>
        <p:nvSpPr>
          <p:cNvPr id="337" name="Rectangle 8"/>
          <p:cNvSpPr txBox="1"/>
          <p:nvPr/>
        </p:nvSpPr>
        <p:spPr>
          <a:xfrm>
            <a:off x="340546" y="142547"/>
            <a:ext cx="8039084" cy="4781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600"/>
            </a:pPr>
            <a:r>
              <a:t>Ser comprometido com a célula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600"/>
            </a:pPr>
            <a:r>
              <a:t>Ser comprometido com Deus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600"/>
            </a:pPr>
            <a:r>
              <a:t>Ser comprometido com a Catedral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600"/>
            </a:pPr>
            <a:r>
              <a:t>Ter bom testemunho de vida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600"/>
            </a:pPr>
            <a:r>
              <a:t>Ter boa capacidade de liderança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600"/>
            </a:pPr>
            <a:r>
              <a:t>Ser membro da Catedral (por batismo ou transferência)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600"/>
            </a:pPr>
            <a:r>
              <a:t>Completar o curso PCE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Ações necessárias</a:t>
            </a:r>
          </a:p>
        </p:txBody>
      </p:sp>
      <p:sp>
        <p:nvSpPr>
          <p:cNvPr id="340" name="Rectangle 8"/>
          <p:cNvSpPr txBox="1"/>
          <p:nvPr/>
        </p:nvSpPr>
        <p:spPr>
          <a:xfrm>
            <a:off x="170453" y="-27538"/>
            <a:ext cx="8152477" cy="5192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000" b="1">
                <a:solidFill>
                  <a:srgbClr val="006060"/>
                </a:solidFill>
              </a:defRPr>
            </a:pPr>
            <a:r>
              <a:t>Escolher</a:t>
            </a:r>
            <a:r>
              <a:rPr b="0">
                <a:solidFill>
                  <a:srgbClr val="000000"/>
                </a:solidFill>
              </a:rPr>
              <a:t> os </a:t>
            </a:r>
            <a:r>
              <a:t>candidatos</a:t>
            </a:r>
            <a:r>
              <a:rPr b="0">
                <a:solidFill>
                  <a:srgbClr val="000000"/>
                </a:solidFill>
              </a:rPr>
              <a:t> a </a:t>
            </a:r>
            <a:r>
              <a:t>líderes</a:t>
            </a:r>
            <a:r>
              <a:rPr b="0">
                <a:solidFill>
                  <a:srgbClr val="000000"/>
                </a:solidFill>
              </a:rPr>
              <a:t> </a:t>
            </a:r>
            <a:r>
              <a:t>em</a:t>
            </a:r>
            <a:r>
              <a:rPr b="0">
                <a:solidFill>
                  <a:srgbClr val="000000"/>
                </a:solidFill>
              </a:rPr>
              <a:t> </a:t>
            </a:r>
            <a:r>
              <a:t>treinamento</a:t>
            </a:r>
            <a:r>
              <a:rPr b="0">
                <a:solidFill>
                  <a:srgbClr val="000000"/>
                </a:solidFill>
              </a:rPr>
              <a:t> com aprovação do supervisor;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000" b="1">
                <a:solidFill>
                  <a:srgbClr val="006060"/>
                </a:solidFill>
              </a:defRPr>
            </a:pPr>
            <a:r>
              <a:t>Convidá-los </a:t>
            </a:r>
            <a:r>
              <a:rPr b="0">
                <a:solidFill>
                  <a:srgbClr val="000000"/>
                </a:solidFill>
              </a:rPr>
              <a:t>para serem líderes em treinamento da célula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000" b="1">
                <a:solidFill>
                  <a:srgbClr val="006060"/>
                </a:solidFill>
              </a:defRPr>
            </a:pPr>
            <a:r>
              <a:t>Comunicar à célula a escolha </a:t>
            </a:r>
            <a:r>
              <a:rPr b="0">
                <a:solidFill>
                  <a:srgbClr val="000000"/>
                </a:solidFill>
              </a:rPr>
              <a:t>do líder em treinamento principal e demais líderes em treinamento;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3000" b="1">
                <a:solidFill>
                  <a:srgbClr val="006060"/>
                </a:solidFill>
              </a:defRPr>
            </a:pPr>
            <a:r>
              <a:t>Começar o discipulado </a:t>
            </a:r>
            <a:r>
              <a:rPr b="0">
                <a:solidFill>
                  <a:srgbClr val="000000"/>
                </a:solidFill>
              </a:rPr>
              <a:t>individual agendando encontros a cada 15 dias para trabalhar na formação da sua liderança.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Rectangle 5"/>
          <p:cNvSpPr txBox="1"/>
          <p:nvPr/>
        </p:nvSpPr>
        <p:spPr>
          <a:xfrm>
            <a:off x="3332403" y="-7736"/>
            <a:ext cx="4854588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6600" b="1">
                <a:solidFill>
                  <a:srgbClr val="006060"/>
                </a:solidFill>
              </a:defRPr>
            </a:lvl1pPr>
          </a:lstStyle>
          <a:p>
            <a:r>
              <a:t>Compartilhar</a:t>
            </a:r>
          </a:p>
        </p:txBody>
      </p:sp>
      <p:sp>
        <p:nvSpPr>
          <p:cNvPr id="343" name="Rectangle 6"/>
          <p:cNvSpPr txBox="1"/>
          <p:nvPr/>
        </p:nvSpPr>
        <p:spPr>
          <a:xfrm>
            <a:off x="2098327" y="858412"/>
            <a:ext cx="5907230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000"/>
            </a:lvl1pPr>
          </a:lstStyle>
          <a:p>
            <a:r>
              <a:t>a visão da igreja</a:t>
            </a:r>
          </a:p>
        </p:txBody>
      </p:sp>
      <p:sp>
        <p:nvSpPr>
          <p:cNvPr id="344" name="Rectangle 13"/>
          <p:cNvSpPr txBox="1"/>
          <p:nvPr/>
        </p:nvSpPr>
        <p:spPr>
          <a:xfrm>
            <a:off x="331138" y="1656306"/>
            <a:ext cx="5793832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Ensinar</a:t>
            </a:r>
          </a:p>
        </p:txBody>
      </p:sp>
      <p:sp>
        <p:nvSpPr>
          <p:cNvPr id="345" name="Rectangle 14"/>
          <p:cNvSpPr txBox="1"/>
          <p:nvPr/>
        </p:nvSpPr>
        <p:spPr>
          <a:xfrm>
            <a:off x="578685" y="2470324"/>
            <a:ext cx="7256779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Sobre o funcionamento da célula</a:t>
            </a:r>
          </a:p>
        </p:txBody>
      </p:sp>
      <p:sp>
        <p:nvSpPr>
          <p:cNvPr id="346" name="Rectangle 15"/>
          <p:cNvSpPr txBox="1"/>
          <p:nvPr/>
        </p:nvSpPr>
        <p:spPr>
          <a:xfrm>
            <a:off x="4025934" y="3431637"/>
            <a:ext cx="4172263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Envolvê-los</a:t>
            </a:r>
          </a:p>
        </p:txBody>
      </p:sp>
      <p:sp>
        <p:nvSpPr>
          <p:cNvPr id="347" name="Rectangle 16"/>
          <p:cNvSpPr txBox="1"/>
          <p:nvPr/>
        </p:nvSpPr>
        <p:spPr>
          <a:xfrm>
            <a:off x="397255" y="4302316"/>
            <a:ext cx="8039080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no cuidado dos membros e dos novos</a:t>
            </a:r>
          </a:p>
        </p:txBody>
      </p:sp>
      <p:sp>
        <p:nvSpPr>
          <p:cNvPr id="348" name="TextBox 8"/>
          <p:cNvSpPr txBox="1"/>
          <p:nvPr/>
        </p:nvSpPr>
        <p:spPr>
          <a:xfrm rot="5400000">
            <a:off x="6730327" y="1890016"/>
            <a:ext cx="4153100" cy="450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Compromisso com a célula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" grpId="0" animBg="1" advAuto="0"/>
      <p:bldP spid="345" grpId="0" animBg="1" advAuto="0"/>
      <p:bldP spid="346" grpId="0" animBg="1" advAuto="0"/>
      <p:bldP spid="347" grpId="0" animBg="1" advAuto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TextBox 4"/>
          <p:cNvSpPr txBox="1"/>
          <p:nvPr/>
        </p:nvSpPr>
        <p:spPr>
          <a:xfrm rot="5400000">
            <a:off x="6730327" y="1890016"/>
            <a:ext cx="4153100" cy="450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Compromisso com a célula</a:t>
            </a:r>
          </a:p>
        </p:txBody>
      </p:sp>
      <p:sp>
        <p:nvSpPr>
          <p:cNvPr id="351" name="Rectangle 5"/>
          <p:cNvSpPr txBox="1"/>
          <p:nvPr/>
        </p:nvSpPr>
        <p:spPr>
          <a:xfrm>
            <a:off x="136417" y="-175775"/>
            <a:ext cx="5442322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Delegar</a:t>
            </a:r>
          </a:p>
        </p:txBody>
      </p:sp>
      <p:sp>
        <p:nvSpPr>
          <p:cNvPr id="352" name="Rectangle 6"/>
          <p:cNvSpPr txBox="1"/>
          <p:nvPr/>
        </p:nvSpPr>
        <p:spPr>
          <a:xfrm>
            <a:off x="465287" y="690372"/>
            <a:ext cx="7846305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atividades da reunião</a:t>
            </a:r>
          </a:p>
        </p:txBody>
      </p:sp>
      <p:sp>
        <p:nvSpPr>
          <p:cNvPr id="353" name="Rectangle 13"/>
          <p:cNvSpPr txBox="1"/>
          <p:nvPr/>
        </p:nvSpPr>
        <p:spPr>
          <a:xfrm>
            <a:off x="1576571" y="1779335"/>
            <a:ext cx="6621624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6600" b="1">
                <a:solidFill>
                  <a:srgbClr val="006060"/>
                </a:solidFill>
              </a:defRPr>
            </a:lvl1pPr>
          </a:lstStyle>
          <a:p>
            <a:r>
              <a:t>Desafiar a Leitura</a:t>
            </a:r>
          </a:p>
        </p:txBody>
      </p:sp>
      <p:sp>
        <p:nvSpPr>
          <p:cNvPr id="354" name="Rectangle 14"/>
          <p:cNvSpPr txBox="1"/>
          <p:nvPr/>
        </p:nvSpPr>
        <p:spPr>
          <a:xfrm>
            <a:off x="453813" y="2593353"/>
            <a:ext cx="7698911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000"/>
            </a:lvl1pPr>
          </a:lstStyle>
          <a:p>
            <a:r>
              <a:t>de livros sobre células</a:t>
            </a:r>
          </a:p>
        </p:txBody>
      </p:sp>
      <p:sp>
        <p:nvSpPr>
          <p:cNvPr id="355" name="Rectangle 15"/>
          <p:cNvSpPr txBox="1"/>
          <p:nvPr/>
        </p:nvSpPr>
        <p:spPr>
          <a:xfrm>
            <a:off x="544533" y="3468013"/>
            <a:ext cx="5068235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Envolvê-los</a:t>
            </a:r>
          </a:p>
        </p:txBody>
      </p:sp>
      <p:sp>
        <p:nvSpPr>
          <p:cNvPr id="356" name="Rectangle 16"/>
          <p:cNvSpPr txBox="1"/>
          <p:nvPr/>
        </p:nvSpPr>
        <p:spPr>
          <a:xfrm>
            <a:off x="1950776" y="4338690"/>
            <a:ext cx="5884550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na gestão da célula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3" grpId="0" animBg="1" advAuto="0"/>
      <p:bldP spid="354" grpId="0" animBg="1" advAuto="0"/>
      <p:bldP spid="355" grpId="0" animBg="1" advAuto="0"/>
      <p:bldP spid="356" grpId="0" animBg="1" advAuto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TextBox 4"/>
          <p:cNvSpPr txBox="1"/>
          <p:nvPr/>
        </p:nvSpPr>
        <p:spPr>
          <a:xfrm rot="5400000">
            <a:off x="6730327" y="1890016"/>
            <a:ext cx="4153100" cy="450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Compromisso com Deus</a:t>
            </a:r>
          </a:p>
        </p:txBody>
      </p:sp>
      <p:sp>
        <p:nvSpPr>
          <p:cNvPr id="359" name="Rectangle 5"/>
          <p:cNvSpPr txBox="1"/>
          <p:nvPr/>
        </p:nvSpPr>
        <p:spPr>
          <a:xfrm>
            <a:off x="2529080" y="66074"/>
            <a:ext cx="5442322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Regularidade</a:t>
            </a:r>
          </a:p>
        </p:txBody>
      </p:sp>
      <p:sp>
        <p:nvSpPr>
          <p:cNvPr id="360" name="Rectangle 6"/>
          <p:cNvSpPr txBox="1"/>
          <p:nvPr/>
        </p:nvSpPr>
        <p:spPr>
          <a:xfrm>
            <a:off x="2937196" y="932221"/>
            <a:ext cx="4818755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com o momento a sós</a:t>
            </a:r>
          </a:p>
        </p:txBody>
      </p:sp>
      <p:sp>
        <p:nvSpPr>
          <p:cNvPr id="361" name="Rectangle 13"/>
          <p:cNvSpPr txBox="1"/>
          <p:nvPr/>
        </p:nvSpPr>
        <p:spPr>
          <a:xfrm>
            <a:off x="102285" y="1802014"/>
            <a:ext cx="2664093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6600" b="1">
                <a:solidFill>
                  <a:srgbClr val="006060"/>
                </a:solidFill>
              </a:defRPr>
            </a:lvl1pPr>
          </a:lstStyle>
          <a:p>
            <a:r>
              <a:t>Leitura</a:t>
            </a:r>
          </a:p>
        </p:txBody>
      </p:sp>
      <p:sp>
        <p:nvSpPr>
          <p:cNvPr id="362" name="Rectangle 14"/>
          <p:cNvSpPr txBox="1"/>
          <p:nvPr/>
        </p:nvSpPr>
        <p:spPr>
          <a:xfrm>
            <a:off x="618295" y="2616031"/>
            <a:ext cx="4387603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000"/>
            </a:lvl1pPr>
          </a:lstStyle>
          <a:p>
            <a:r>
              <a:t>de livros inspirativos</a:t>
            </a:r>
          </a:p>
        </p:txBody>
      </p:sp>
      <p:sp>
        <p:nvSpPr>
          <p:cNvPr id="363" name="Rectangle 15"/>
          <p:cNvSpPr txBox="1"/>
          <p:nvPr/>
        </p:nvSpPr>
        <p:spPr>
          <a:xfrm>
            <a:off x="4320630" y="3468013"/>
            <a:ext cx="3911584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Disciplinas</a:t>
            </a:r>
          </a:p>
        </p:txBody>
      </p:sp>
      <p:sp>
        <p:nvSpPr>
          <p:cNvPr id="364" name="Rectangle 16"/>
          <p:cNvSpPr txBox="1"/>
          <p:nvPr/>
        </p:nvSpPr>
        <p:spPr>
          <a:xfrm>
            <a:off x="5636157" y="4338690"/>
            <a:ext cx="2335246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espirituais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" grpId="0" animBg="1" advAuto="0"/>
      <p:bldP spid="362" grpId="0" animBg="1" advAuto="0"/>
      <p:bldP spid="363" grpId="0" animBg="1" advAuto="0"/>
      <p:bldP spid="364" grpId="0" animBg="1" advAuto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TextBox 4"/>
          <p:cNvSpPr txBox="1"/>
          <p:nvPr/>
        </p:nvSpPr>
        <p:spPr>
          <a:xfrm rot="5400000">
            <a:off x="6730327" y="1890016"/>
            <a:ext cx="4153100" cy="450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Compromisso com a IBC</a:t>
            </a:r>
          </a:p>
        </p:txBody>
      </p:sp>
      <p:sp>
        <p:nvSpPr>
          <p:cNvPr id="367" name="Rectangle 5"/>
          <p:cNvSpPr txBox="1"/>
          <p:nvPr/>
        </p:nvSpPr>
        <p:spPr>
          <a:xfrm>
            <a:off x="328924" y="66074"/>
            <a:ext cx="5442322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Participação</a:t>
            </a:r>
          </a:p>
        </p:txBody>
      </p:sp>
      <p:sp>
        <p:nvSpPr>
          <p:cNvPr id="368" name="Rectangle 6"/>
          <p:cNvSpPr txBox="1"/>
          <p:nvPr/>
        </p:nvSpPr>
        <p:spPr>
          <a:xfrm>
            <a:off x="998105" y="932221"/>
            <a:ext cx="6812297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nos cultos de domingo e sábado</a:t>
            </a:r>
          </a:p>
        </p:txBody>
      </p:sp>
      <p:sp>
        <p:nvSpPr>
          <p:cNvPr id="369" name="Rectangle 13"/>
          <p:cNvSpPr txBox="1"/>
          <p:nvPr/>
        </p:nvSpPr>
        <p:spPr>
          <a:xfrm>
            <a:off x="2177440" y="1802014"/>
            <a:ext cx="5295022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6600" b="1">
                <a:solidFill>
                  <a:srgbClr val="006060"/>
                </a:solidFill>
              </a:defRPr>
            </a:lvl1pPr>
          </a:lstStyle>
          <a:p>
            <a:r>
              <a:t>Generosidade</a:t>
            </a:r>
          </a:p>
        </p:txBody>
      </p:sp>
      <p:sp>
        <p:nvSpPr>
          <p:cNvPr id="370" name="Rectangle 14"/>
          <p:cNvSpPr txBox="1"/>
          <p:nvPr/>
        </p:nvSpPr>
        <p:spPr>
          <a:xfrm>
            <a:off x="618294" y="2616031"/>
            <a:ext cx="5470730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000"/>
            </a:lvl1pPr>
          </a:lstStyle>
          <a:p>
            <a:r>
              <a:t>nos dízimos e ofertas</a:t>
            </a:r>
          </a:p>
        </p:txBody>
      </p:sp>
      <p:sp>
        <p:nvSpPr>
          <p:cNvPr id="371" name="Rectangle 15"/>
          <p:cNvSpPr txBox="1"/>
          <p:nvPr/>
        </p:nvSpPr>
        <p:spPr>
          <a:xfrm>
            <a:off x="1440495" y="3468013"/>
            <a:ext cx="4909340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Envolvimento</a:t>
            </a:r>
          </a:p>
        </p:txBody>
      </p:sp>
      <p:sp>
        <p:nvSpPr>
          <p:cNvPr id="372" name="Rectangle 16"/>
          <p:cNvSpPr txBox="1"/>
          <p:nvPr/>
        </p:nvSpPr>
        <p:spPr>
          <a:xfrm>
            <a:off x="1769344" y="4338690"/>
            <a:ext cx="6202059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em campanhas e eventos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" grpId="0" animBg="1" advAuto="0"/>
      <p:bldP spid="370" grpId="0" animBg="1" advAuto="0"/>
      <p:bldP spid="371" grpId="0" animBg="1" advAuto="0"/>
      <p:bldP spid="372" grpId="0" animBg="1" advAuto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TextBox 4"/>
          <p:cNvSpPr txBox="1"/>
          <p:nvPr/>
        </p:nvSpPr>
        <p:spPr>
          <a:xfrm rot="5400000">
            <a:off x="6730327" y="1890016"/>
            <a:ext cx="4153100" cy="450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Capacidade de liderança</a:t>
            </a:r>
          </a:p>
        </p:txBody>
      </p:sp>
      <p:sp>
        <p:nvSpPr>
          <p:cNvPr id="375" name="Rectangle 5"/>
          <p:cNvSpPr txBox="1"/>
          <p:nvPr/>
        </p:nvSpPr>
        <p:spPr>
          <a:xfrm>
            <a:off x="1054804" y="-126683"/>
            <a:ext cx="3106359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Desafiar</a:t>
            </a:r>
          </a:p>
        </p:txBody>
      </p:sp>
      <p:sp>
        <p:nvSpPr>
          <p:cNvPr id="376" name="Rectangle 6"/>
          <p:cNvSpPr txBox="1"/>
          <p:nvPr/>
        </p:nvSpPr>
        <p:spPr>
          <a:xfrm>
            <a:off x="1508531" y="739464"/>
            <a:ext cx="6519569" cy="1223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000"/>
            </a:lvl1pPr>
          </a:lstStyle>
          <a:p>
            <a:r>
              <a:t>participação em seminários e ler livros de liderança</a:t>
            </a:r>
          </a:p>
        </p:txBody>
      </p:sp>
      <p:sp>
        <p:nvSpPr>
          <p:cNvPr id="377" name="Rectangle 13"/>
          <p:cNvSpPr txBox="1"/>
          <p:nvPr/>
        </p:nvSpPr>
        <p:spPr>
          <a:xfrm>
            <a:off x="272645" y="1961511"/>
            <a:ext cx="3458000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Oferecer</a:t>
            </a:r>
          </a:p>
        </p:txBody>
      </p:sp>
      <p:sp>
        <p:nvSpPr>
          <p:cNvPr id="378" name="Rectangle 14"/>
          <p:cNvSpPr txBox="1"/>
          <p:nvPr/>
        </p:nvSpPr>
        <p:spPr>
          <a:xfrm>
            <a:off x="788654" y="2775529"/>
            <a:ext cx="6185127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oportunidades de liderança</a:t>
            </a:r>
          </a:p>
        </p:txBody>
      </p:sp>
      <p:sp>
        <p:nvSpPr>
          <p:cNvPr id="379" name="Rectangle 15"/>
          <p:cNvSpPr txBox="1"/>
          <p:nvPr/>
        </p:nvSpPr>
        <p:spPr>
          <a:xfrm>
            <a:off x="4660831" y="3468013"/>
            <a:ext cx="3310584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6600" b="1">
                <a:solidFill>
                  <a:srgbClr val="006060"/>
                </a:solidFill>
              </a:defRPr>
            </a:lvl1pPr>
          </a:lstStyle>
          <a:p>
            <a:r>
              <a:t>Liderar</a:t>
            </a:r>
          </a:p>
        </p:txBody>
      </p:sp>
      <p:sp>
        <p:nvSpPr>
          <p:cNvPr id="380" name="Rectangle 16"/>
          <p:cNvSpPr txBox="1"/>
          <p:nvPr/>
        </p:nvSpPr>
        <p:spPr>
          <a:xfrm>
            <a:off x="4933115" y="4338690"/>
            <a:ext cx="3038300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000"/>
            </a:lvl1pPr>
          </a:lstStyle>
          <a:p>
            <a:r>
              <a:t>Micro-células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7" grpId="0" animBg="1" advAuto="0"/>
      <p:bldP spid="378" grpId="0" animBg="1" advAuto="0"/>
      <p:bldP spid="379" grpId="0" animBg="1" advAuto="0"/>
      <p:bldP spid="380" grpId="0" animBg="1" advAuto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TextBox 4"/>
          <p:cNvSpPr txBox="1"/>
          <p:nvPr/>
        </p:nvSpPr>
        <p:spPr>
          <a:xfrm rot="5400000">
            <a:off x="6730091" y="1859004"/>
            <a:ext cx="4153100" cy="5129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Ser membro da IBC</a:t>
            </a:r>
          </a:p>
        </p:txBody>
      </p:sp>
      <p:sp>
        <p:nvSpPr>
          <p:cNvPr id="383" name="Rectangle 5"/>
          <p:cNvSpPr txBox="1"/>
          <p:nvPr/>
        </p:nvSpPr>
        <p:spPr>
          <a:xfrm>
            <a:off x="436861" y="17528"/>
            <a:ext cx="5442322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Encaminhar</a:t>
            </a:r>
          </a:p>
        </p:txBody>
      </p:sp>
      <p:sp>
        <p:nvSpPr>
          <p:cNvPr id="384" name="Rectangle 6"/>
          <p:cNvSpPr txBox="1"/>
          <p:nvPr/>
        </p:nvSpPr>
        <p:spPr>
          <a:xfrm>
            <a:off x="436861" y="448202"/>
            <a:ext cx="6632963" cy="1223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 sz="4000"/>
            </a:pPr>
            <a:r>
              <a:t>líderes em</a:t>
            </a:r>
          </a:p>
          <a:p>
            <a:pPr algn="r">
              <a:defRPr sz="4000"/>
            </a:pPr>
            <a:r>
              <a:t>treinamento para o batismo</a:t>
            </a:r>
          </a:p>
        </p:txBody>
      </p:sp>
      <p:sp>
        <p:nvSpPr>
          <p:cNvPr id="385" name="Rectangle 13"/>
          <p:cNvSpPr txBox="1"/>
          <p:nvPr/>
        </p:nvSpPr>
        <p:spPr>
          <a:xfrm>
            <a:off x="924418" y="2526861"/>
            <a:ext cx="3537377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Orientar</a:t>
            </a:r>
          </a:p>
        </p:txBody>
      </p:sp>
      <p:sp>
        <p:nvSpPr>
          <p:cNvPr id="386" name="Rectangle 14"/>
          <p:cNvSpPr txBox="1"/>
          <p:nvPr/>
        </p:nvSpPr>
        <p:spPr>
          <a:xfrm>
            <a:off x="1134304" y="3340879"/>
            <a:ext cx="6145382" cy="1223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000"/>
            </a:lvl1pPr>
          </a:lstStyle>
          <a:p>
            <a:r>
              <a:t>que preencham a ficha de transferência e entreguem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5" grpId="0" animBg="1" advAuto="0"/>
      <p:bldP spid="386" grpId="0" animBg="1" advAuto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Rectangle 5"/>
          <p:cNvSpPr txBox="1"/>
          <p:nvPr/>
        </p:nvSpPr>
        <p:spPr>
          <a:xfrm>
            <a:off x="3332403" y="-7736"/>
            <a:ext cx="4854588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6600" b="1">
                <a:solidFill>
                  <a:srgbClr val="006060"/>
                </a:solidFill>
              </a:defRPr>
            </a:lvl1pPr>
          </a:lstStyle>
          <a:p>
            <a:r>
              <a:t>Encaminhar</a:t>
            </a:r>
          </a:p>
        </p:txBody>
      </p:sp>
      <p:sp>
        <p:nvSpPr>
          <p:cNvPr id="389" name="Rectangle 6"/>
          <p:cNvSpPr txBox="1"/>
          <p:nvPr/>
        </p:nvSpPr>
        <p:spPr>
          <a:xfrm>
            <a:off x="873515" y="858412"/>
            <a:ext cx="7166063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000"/>
            </a:lvl1pPr>
          </a:lstStyle>
          <a:p>
            <a:r>
              <a:t>os LT’spara completarem o PCE</a:t>
            </a:r>
          </a:p>
        </p:txBody>
      </p:sp>
      <p:sp>
        <p:nvSpPr>
          <p:cNvPr id="390" name="Rectangle 13"/>
          <p:cNvSpPr txBox="1"/>
          <p:nvPr/>
        </p:nvSpPr>
        <p:spPr>
          <a:xfrm>
            <a:off x="331138" y="1905763"/>
            <a:ext cx="5793832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Acompanhar</a:t>
            </a:r>
          </a:p>
        </p:txBody>
      </p:sp>
      <p:sp>
        <p:nvSpPr>
          <p:cNvPr id="391" name="Rectangle 14"/>
          <p:cNvSpPr txBox="1"/>
          <p:nvPr/>
        </p:nvSpPr>
        <p:spPr>
          <a:xfrm>
            <a:off x="578685" y="2719782"/>
            <a:ext cx="7256779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os LT’s durante o curso</a:t>
            </a:r>
          </a:p>
        </p:txBody>
      </p:sp>
      <p:sp>
        <p:nvSpPr>
          <p:cNvPr id="392" name="Rectangle 15"/>
          <p:cNvSpPr txBox="1"/>
          <p:nvPr/>
        </p:nvSpPr>
        <p:spPr>
          <a:xfrm>
            <a:off x="4025934" y="3431637"/>
            <a:ext cx="4172263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Cooperar</a:t>
            </a:r>
          </a:p>
        </p:txBody>
      </p:sp>
      <p:sp>
        <p:nvSpPr>
          <p:cNvPr id="393" name="Rectangle 16"/>
          <p:cNvSpPr txBox="1"/>
          <p:nvPr/>
        </p:nvSpPr>
        <p:spPr>
          <a:xfrm>
            <a:off x="2767377" y="4302316"/>
            <a:ext cx="5272201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com os desafios do PCE </a:t>
            </a:r>
          </a:p>
        </p:txBody>
      </p:sp>
      <p:sp>
        <p:nvSpPr>
          <p:cNvPr id="394" name="TextBox 8"/>
          <p:cNvSpPr txBox="1"/>
          <p:nvPr/>
        </p:nvSpPr>
        <p:spPr>
          <a:xfrm rot="5400000">
            <a:off x="6730327" y="1890016"/>
            <a:ext cx="4153100" cy="450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Completar o Lidere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0" grpId="0" animBg="1" advAuto="0"/>
      <p:bldP spid="391" grpId="0" animBg="1" advAuto="0"/>
      <p:bldP spid="392" grpId="0" animBg="1" advAuto="0"/>
      <p:bldP spid="393" grpId="0" animBg="1" advAuto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Title 2"/>
          <p:cNvSpPr txBox="1">
            <a:spLocks noGrp="1"/>
          </p:cNvSpPr>
          <p:nvPr>
            <p:ph type="title"/>
          </p:nvPr>
        </p:nvSpPr>
        <p:spPr>
          <a:xfrm>
            <a:off x="139690" y="81253"/>
            <a:ext cx="8240301" cy="857251"/>
          </a:xfrm>
          <a:prstGeom prst="rect">
            <a:avLst/>
          </a:prstGeom>
        </p:spPr>
        <p:txBody>
          <a:bodyPr/>
          <a:lstStyle>
            <a:lvl1pPr>
              <a:defRPr sz="4400"/>
            </a:lvl1pPr>
          </a:lstStyle>
          <a:p>
            <a:r>
              <a:t>4) Firmar novos membros</a:t>
            </a:r>
          </a:p>
        </p:txBody>
      </p:sp>
      <p:sp>
        <p:nvSpPr>
          <p:cNvPr id="397" name="Rectangle 5"/>
          <p:cNvSpPr txBox="1"/>
          <p:nvPr/>
        </p:nvSpPr>
        <p:spPr>
          <a:xfrm>
            <a:off x="340545" y="1215191"/>
            <a:ext cx="7800952" cy="2492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5400"/>
            </a:lvl1pPr>
          </a:lstStyle>
          <a:p>
            <a:r>
              <a:t>Firmar “x” novos membros comprometidos até a data da multiplicação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89" y="245199"/>
            <a:ext cx="3195131" cy="4653103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TextBox 2"/>
          <p:cNvSpPr txBox="1"/>
          <p:nvPr/>
        </p:nvSpPr>
        <p:spPr>
          <a:xfrm>
            <a:off x="4626931" y="254117"/>
            <a:ext cx="3287772" cy="473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spcBef>
                <a:spcPts val="1200"/>
              </a:spcBef>
              <a:defRPr sz="3400" b="1">
                <a:solidFill>
                  <a:srgbClr val="006060"/>
                </a:solidFill>
              </a:defRPr>
            </a:pPr>
            <a:r>
              <a:t>Funcionam</a:t>
            </a:r>
          </a:p>
          <a:p>
            <a:pPr algn="r">
              <a:spcBef>
                <a:spcPts val="1200"/>
              </a:spcBef>
              <a:defRPr sz="3400" b="1"/>
            </a:pPr>
            <a:r>
              <a:t>Universais</a:t>
            </a:r>
          </a:p>
          <a:p>
            <a:pPr algn="r">
              <a:spcBef>
                <a:spcPts val="1200"/>
              </a:spcBef>
              <a:defRPr sz="3400" b="1">
                <a:solidFill>
                  <a:srgbClr val="006060"/>
                </a:solidFill>
              </a:defRPr>
            </a:pPr>
            <a:r>
              <a:t>Aplicação ampla</a:t>
            </a:r>
          </a:p>
          <a:p>
            <a:pPr algn="r">
              <a:spcBef>
                <a:spcPts val="1200"/>
              </a:spcBef>
              <a:defRPr sz="3400" b="1"/>
            </a:pPr>
            <a:r>
              <a:t>Fáceis</a:t>
            </a:r>
          </a:p>
          <a:p>
            <a:pPr algn="r">
              <a:spcBef>
                <a:spcPts val="1200"/>
              </a:spcBef>
              <a:defRPr sz="3400" b="1">
                <a:solidFill>
                  <a:srgbClr val="006060"/>
                </a:solidFill>
              </a:defRPr>
            </a:pPr>
            <a:r>
              <a:t>Praticáveis</a:t>
            </a:r>
          </a:p>
          <a:p>
            <a:pPr algn="r">
              <a:spcBef>
                <a:spcPts val="1200"/>
              </a:spcBef>
              <a:defRPr sz="3400" b="1"/>
            </a:pPr>
            <a:r>
              <a:t>Realistas</a:t>
            </a:r>
          </a:p>
          <a:p>
            <a:pPr algn="r">
              <a:spcBef>
                <a:spcPts val="1200"/>
              </a:spcBef>
              <a:defRPr sz="3400" b="1">
                <a:solidFill>
                  <a:srgbClr val="006060"/>
                </a:solidFill>
              </a:defRPr>
            </a:pPr>
            <a:r>
              <a:t>Motivadores</a:t>
            </a:r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TextBox 4"/>
          <p:cNvSpPr txBox="1"/>
          <p:nvPr/>
        </p:nvSpPr>
        <p:spPr>
          <a:xfrm rot="5400000">
            <a:off x="6895154" y="1827241"/>
            <a:ext cx="3823448" cy="450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Novos e comprometidos</a:t>
            </a:r>
          </a:p>
        </p:txBody>
      </p:sp>
      <p:sp>
        <p:nvSpPr>
          <p:cNvPr id="400" name="Rectangle 8"/>
          <p:cNvSpPr txBox="1"/>
          <p:nvPr/>
        </p:nvSpPr>
        <p:spPr>
          <a:xfrm>
            <a:off x="340546" y="618768"/>
            <a:ext cx="8039084" cy="3233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63538" indent="-363538">
              <a:lnSpc>
                <a:spcPct val="150000"/>
              </a:lnSpc>
              <a:buSzPct val="100000"/>
              <a:buFont typeface="Arial"/>
              <a:buChar char="•"/>
              <a:defRPr sz="4000"/>
            </a:pPr>
            <a:r>
              <a:t>Ser atraídos de fora da célula</a:t>
            </a:r>
          </a:p>
          <a:p>
            <a:pPr marL="363538" indent="-363538">
              <a:lnSpc>
                <a:spcPct val="150000"/>
              </a:lnSpc>
              <a:buSzPct val="100000"/>
              <a:buFont typeface="Arial"/>
              <a:buChar char="•"/>
              <a:defRPr sz="4000"/>
            </a:pPr>
            <a:r>
              <a:t>Ter compromisso com a célula</a:t>
            </a:r>
          </a:p>
          <a:p>
            <a:pPr marL="363538" indent="-363538">
              <a:lnSpc>
                <a:spcPct val="150000"/>
              </a:lnSpc>
              <a:buSzPct val="100000"/>
              <a:buFont typeface="Arial"/>
              <a:buChar char="•"/>
              <a:defRPr sz="4000"/>
            </a:pPr>
            <a:r>
              <a:t>Ter compromisso com Deus</a:t>
            </a:r>
          </a:p>
          <a:p>
            <a:pPr marL="363538" indent="-363538">
              <a:lnSpc>
                <a:spcPct val="150000"/>
              </a:lnSpc>
              <a:buSzPct val="100000"/>
              <a:buFont typeface="Arial"/>
              <a:buChar char="•"/>
              <a:defRPr sz="4000"/>
            </a:pPr>
            <a:r>
              <a:t>Ter compromisso com a Igreja</a:t>
            </a:r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Rectangle 5"/>
          <p:cNvSpPr txBox="1"/>
          <p:nvPr/>
        </p:nvSpPr>
        <p:spPr>
          <a:xfrm>
            <a:off x="170456" y="-7736"/>
            <a:ext cx="8016535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6600" b="1">
                <a:solidFill>
                  <a:srgbClr val="006060"/>
                </a:solidFill>
              </a:defRPr>
            </a:lvl1pPr>
          </a:lstStyle>
          <a:p>
            <a:r>
              <a:t>Compartilhar</a:t>
            </a:r>
          </a:p>
        </p:txBody>
      </p:sp>
      <p:sp>
        <p:nvSpPr>
          <p:cNvPr id="403" name="Rectangle 6"/>
          <p:cNvSpPr txBox="1"/>
          <p:nvPr/>
        </p:nvSpPr>
        <p:spPr>
          <a:xfrm>
            <a:off x="331139" y="858412"/>
            <a:ext cx="7708439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000"/>
            </a:lvl1pPr>
          </a:lstStyle>
          <a:p>
            <a:r>
              <a:t>a visão e missão, e orar pelos alvos</a:t>
            </a:r>
          </a:p>
        </p:txBody>
      </p:sp>
      <p:sp>
        <p:nvSpPr>
          <p:cNvPr id="404" name="Rectangle 13"/>
          <p:cNvSpPr txBox="1"/>
          <p:nvPr/>
        </p:nvSpPr>
        <p:spPr>
          <a:xfrm>
            <a:off x="331138" y="1905763"/>
            <a:ext cx="5793832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Esforços</a:t>
            </a:r>
          </a:p>
        </p:txBody>
      </p:sp>
      <p:sp>
        <p:nvSpPr>
          <p:cNvPr id="405" name="Rectangle 14"/>
          <p:cNvSpPr txBox="1"/>
          <p:nvPr/>
        </p:nvSpPr>
        <p:spPr>
          <a:xfrm>
            <a:off x="578685" y="2719782"/>
            <a:ext cx="7256779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de evangelismo pessoal e eventos</a:t>
            </a:r>
          </a:p>
        </p:txBody>
      </p:sp>
      <p:sp>
        <p:nvSpPr>
          <p:cNvPr id="406" name="Rectangle 15"/>
          <p:cNvSpPr txBox="1"/>
          <p:nvPr/>
        </p:nvSpPr>
        <p:spPr>
          <a:xfrm>
            <a:off x="4025934" y="3431637"/>
            <a:ext cx="4172263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Trazer</a:t>
            </a:r>
          </a:p>
        </p:txBody>
      </p:sp>
      <p:sp>
        <p:nvSpPr>
          <p:cNvPr id="407" name="Rectangle 16"/>
          <p:cNvSpPr txBox="1"/>
          <p:nvPr/>
        </p:nvSpPr>
        <p:spPr>
          <a:xfrm>
            <a:off x="5012482" y="4302316"/>
            <a:ext cx="2153665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visitantes</a:t>
            </a:r>
          </a:p>
        </p:txBody>
      </p:sp>
      <p:sp>
        <p:nvSpPr>
          <p:cNvPr id="408" name="TextBox 8"/>
          <p:cNvSpPr txBox="1"/>
          <p:nvPr/>
        </p:nvSpPr>
        <p:spPr>
          <a:xfrm rot="5400000">
            <a:off x="6730327" y="1890016"/>
            <a:ext cx="4153100" cy="450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Atraídos de fora da célula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4" grpId="0" animBg="1" advAuto="0"/>
      <p:bldP spid="405" grpId="0" animBg="1" advAuto="0"/>
      <p:bldP spid="406" grpId="0" animBg="1" advAuto="0"/>
      <p:bldP spid="407" grpId="0" animBg="1" advAuto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TextBox 4"/>
          <p:cNvSpPr txBox="1"/>
          <p:nvPr/>
        </p:nvSpPr>
        <p:spPr>
          <a:xfrm rot="5400000">
            <a:off x="6730327" y="1890016"/>
            <a:ext cx="4153100" cy="450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Compromisso com a célula</a:t>
            </a:r>
          </a:p>
        </p:txBody>
      </p:sp>
      <p:sp>
        <p:nvSpPr>
          <p:cNvPr id="411" name="Rectangle 5"/>
          <p:cNvSpPr txBox="1"/>
          <p:nvPr/>
        </p:nvSpPr>
        <p:spPr>
          <a:xfrm>
            <a:off x="397224" y="66074"/>
            <a:ext cx="3015639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Desafiar</a:t>
            </a:r>
          </a:p>
        </p:txBody>
      </p:sp>
      <p:sp>
        <p:nvSpPr>
          <p:cNvPr id="412" name="Rectangle 6"/>
          <p:cNvSpPr txBox="1"/>
          <p:nvPr/>
        </p:nvSpPr>
        <p:spPr>
          <a:xfrm>
            <a:off x="941547" y="932221"/>
            <a:ext cx="7290666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membros atuais a firmar os novos</a:t>
            </a:r>
          </a:p>
        </p:txBody>
      </p:sp>
      <p:sp>
        <p:nvSpPr>
          <p:cNvPr id="413" name="Rectangle 13"/>
          <p:cNvSpPr txBox="1"/>
          <p:nvPr/>
        </p:nvSpPr>
        <p:spPr>
          <a:xfrm>
            <a:off x="425517" y="1802014"/>
            <a:ext cx="6621755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6600" b="1">
                <a:solidFill>
                  <a:srgbClr val="006060"/>
                </a:solidFill>
              </a:defRPr>
            </a:lvl1pPr>
          </a:lstStyle>
          <a:p>
            <a:r>
              <a:t>Atividades Sociais</a:t>
            </a:r>
          </a:p>
        </p:txBody>
      </p:sp>
      <p:sp>
        <p:nvSpPr>
          <p:cNvPr id="414" name="Rectangle 14"/>
          <p:cNvSpPr txBox="1"/>
          <p:nvPr/>
        </p:nvSpPr>
        <p:spPr>
          <a:xfrm>
            <a:off x="2081101" y="2616031"/>
            <a:ext cx="4387603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000"/>
            </a:lvl1pPr>
          </a:lstStyle>
          <a:p>
            <a:r>
              <a:t>extra-reunião</a:t>
            </a:r>
          </a:p>
        </p:txBody>
      </p:sp>
      <p:sp>
        <p:nvSpPr>
          <p:cNvPr id="415" name="Rectangle 15"/>
          <p:cNvSpPr txBox="1"/>
          <p:nvPr/>
        </p:nvSpPr>
        <p:spPr>
          <a:xfrm>
            <a:off x="4320623" y="3468013"/>
            <a:ext cx="3911584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6600" b="1">
                <a:solidFill>
                  <a:srgbClr val="006060"/>
                </a:solidFill>
              </a:defRPr>
            </a:lvl1pPr>
          </a:lstStyle>
          <a:p>
            <a:r>
              <a:t>Delegar</a:t>
            </a:r>
          </a:p>
        </p:txBody>
      </p:sp>
      <p:sp>
        <p:nvSpPr>
          <p:cNvPr id="416" name="Rectangle 16"/>
          <p:cNvSpPr txBox="1"/>
          <p:nvPr/>
        </p:nvSpPr>
        <p:spPr>
          <a:xfrm>
            <a:off x="3884248" y="4338690"/>
            <a:ext cx="4234724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atividades da célula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" grpId="0" animBg="1" advAuto="0"/>
      <p:bldP spid="414" grpId="0" animBg="1" advAuto="0"/>
      <p:bldP spid="415" grpId="0" animBg="1" advAuto="0"/>
      <p:bldP spid="416" grpId="0" animBg="1" advAuto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TextBox 4"/>
          <p:cNvSpPr txBox="1"/>
          <p:nvPr/>
        </p:nvSpPr>
        <p:spPr>
          <a:xfrm rot="5400000">
            <a:off x="6730327" y="1890016"/>
            <a:ext cx="4153100" cy="450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Compromisso com Deus</a:t>
            </a:r>
          </a:p>
        </p:txBody>
      </p:sp>
      <p:sp>
        <p:nvSpPr>
          <p:cNvPr id="419" name="Rectangle 5"/>
          <p:cNvSpPr txBox="1"/>
          <p:nvPr/>
        </p:nvSpPr>
        <p:spPr>
          <a:xfrm>
            <a:off x="397224" y="-46020"/>
            <a:ext cx="4761950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Lições</a:t>
            </a:r>
          </a:p>
        </p:txBody>
      </p:sp>
      <p:sp>
        <p:nvSpPr>
          <p:cNvPr id="420" name="Rectangle 6"/>
          <p:cNvSpPr txBox="1"/>
          <p:nvPr/>
        </p:nvSpPr>
        <p:spPr>
          <a:xfrm>
            <a:off x="941547" y="820128"/>
            <a:ext cx="7290666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de consolidação com os novos</a:t>
            </a:r>
          </a:p>
        </p:txBody>
      </p:sp>
      <p:sp>
        <p:nvSpPr>
          <p:cNvPr id="421" name="Rectangle 13"/>
          <p:cNvSpPr txBox="1"/>
          <p:nvPr/>
        </p:nvSpPr>
        <p:spPr>
          <a:xfrm>
            <a:off x="606951" y="1670927"/>
            <a:ext cx="6621755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6600" b="1">
                <a:solidFill>
                  <a:srgbClr val="006060"/>
                </a:solidFill>
              </a:defRPr>
            </a:lvl1pPr>
          </a:lstStyle>
          <a:p>
            <a:r>
              <a:t>Ensinar e desafiar</a:t>
            </a:r>
          </a:p>
        </p:txBody>
      </p:sp>
      <p:sp>
        <p:nvSpPr>
          <p:cNvPr id="422" name="Rectangle 14"/>
          <p:cNvSpPr txBox="1"/>
          <p:nvPr/>
        </p:nvSpPr>
        <p:spPr>
          <a:xfrm>
            <a:off x="1780683" y="2484945"/>
            <a:ext cx="6349476" cy="1223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000"/>
            </a:lvl1pPr>
          </a:lstStyle>
          <a:p>
            <a:r>
              <a:t>os novos sobre o M.A.S, oração e jejum</a:t>
            </a:r>
          </a:p>
        </p:txBody>
      </p:sp>
      <p:sp>
        <p:nvSpPr>
          <p:cNvPr id="423" name="Rectangle 15"/>
          <p:cNvSpPr txBox="1"/>
          <p:nvPr/>
        </p:nvSpPr>
        <p:spPr>
          <a:xfrm>
            <a:off x="397224" y="3468013"/>
            <a:ext cx="3911584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Leitura</a:t>
            </a:r>
          </a:p>
        </p:txBody>
      </p:sp>
      <p:sp>
        <p:nvSpPr>
          <p:cNvPr id="424" name="Rectangle 16"/>
          <p:cNvSpPr txBox="1"/>
          <p:nvPr/>
        </p:nvSpPr>
        <p:spPr>
          <a:xfrm>
            <a:off x="941548" y="4338690"/>
            <a:ext cx="7449420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/>
            </a:lvl1pPr>
          </a:lstStyle>
          <a:p>
            <a:r>
              <a:t>de livros inspirativos para os novos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" grpId="0" animBg="1" advAuto="0"/>
      <p:bldP spid="422" grpId="0" animBg="1" advAuto="0"/>
      <p:bldP spid="423" grpId="0" animBg="1" advAuto="0"/>
      <p:bldP spid="424" grpId="0" animBg="1" advAuto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Rectangle 5"/>
          <p:cNvSpPr txBox="1"/>
          <p:nvPr/>
        </p:nvSpPr>
        <p:spPr>
          <a:xfrm>
            <a:off x="204476" y="-98447"/>
            <a:ext cx="8016535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5400" b="1">
                <a:solidFill>
                  <a:srgbClr val="006060"/>
                </a:solidFill>
              </a:defRPr>
            </a:lvl1pPr>
          </a:lstStyle>
          <a:p>
            <a:r>
              <a:t>Compartilhar</a:t>
            </a:r>
          </a:p>
        </p:txBody>
      </p:sp>
      <p:sp>
        <p:nvSpPr>
          <p:cNvPr id="427" name="Rectangle 6"/>
          <p:cNvSpPr txBox="1"/>
          <p:nvPr/>
        </p:nvSpPr>
        <p:spPr>
          <a:xfrm>
            <a:off x="365159" y="767699"/>
            <a:ext cx="7708439" cy="497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3200"/>
            </a:lvl1pPr>
          </a:lstStyle>
          <a:p>
            <a:r>
              <a:t>a visão e missão da Central</a:t>
            </a:r>
          </a:p>
        </p:txBody>
      </p:sp>
      <p:sp>
        <p:nvSpPr>
          <p:cNvPr id="428" name="Rectangle 13"/>
          <p:cNvSpPr txBox="1"/>
          <p:nvPr/>
        </p:nvSpPr>
        <p:spPr>
          <a:xfrm>
            <a:off x="285778" y="1152484"/>
            <a:ext cx="5793832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5400" b="1">
                <a:solidFill>
                  <a:srgbClr val="006060"/>
                </a:solidFill>
              </a:defRPr>
            </a:lvl1pPr>
          </a:lstStyle>
          <a:p>
            <a:r>
              <a:t>Envolvê-los</a:t>
            </a:r>
          </a:p>
        </p:txBody>
      </p:sp>
      <p:sp>
        <p:nvSpPr>
          <p:cNvPr id="429" name="Rectangle 14"/>
          <p:cNvSpPr txBox="1"/>
          <p:nvPr/>
        </p:nvSpPr>
        <p:spPr>
          <a:xfrm>
            <a:off x="533325" y="1966502"/>
            <a:ext cx="7256779" cy="497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/>
            </a:lvl1pPr>
          </a:lstStyle>
          <a:p>
            <a:r>
              <a:t>no CCM e eventos especiais</a:t>
            </a:r>
          </a:p>
        </p:txBody>
      </p:sp>
      <p:sp>
        <p:nvSpPr>
          <p:cNvPr id="430" name="Rectangle 15"/>
          <p:cNvSpPr txBox="1"/>
          <p:nvPr/>
        </p:nvSpPr>
        <p:spPr>
          <a:xfrm>
            <a:off x="5522902" y="2501886"/>
            <a:ext cx="2800167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5400" b="1">
                <a:solidFill>
                  <a:srgbClr val="006060"/>
                </a:solidFill>
              </a:defRPr>
            </a:lvl1pPr>
          </a:lstStyle>
          <a:p>
            <a:r>
              <a:t>Atraí-los</a:t>
            </a:r>
          </a:p>
        </p:txBody>
      </p:sp>
      <p:sp>
        <p:nvSpPr>
          <p:cNvPr id="431" name="Rectangle 16"/>
          <p:cNvSpPr txBox="1"/>
          <p:nvPr/>
        </p:nvSpPr>
        <p:spPr>
          <a:xfrm>
            <a:off x="2427183" y="3230120"/>
            <a:ext cx="5476183" cy="497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/>
            </a:lvl1pPr>
          </a:lstStyle>
          <a:p>
            <a:r>
              <a:t>aos cultos e atividades regulares</a:t>
            </a:r>
          </a:p>
        </p:txBody>
      </p:sp>
      <p:sp>
        <p:nvSpPr>
          <p:cNvPr id="432" name="TextBox 8"/>
          <p:cNvSpPr txBox="1"/>
          <p:nvPr/>
        </p:nvSpPr>
        <p:spPr>
          <a:xfrm rot="5400000">
            <a:off x="6730327" y="1890016"/>
            <a:ext cx="4153100" cy="450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Comprimomisso com IBC</a:t>
            </a:r>
          </a:p>
        </p:txBody>
      </p:sp>
      <p:sp>
        <p:nvSpPr>
          <p:cNvPr id="433" name="Rectangle 9"/>
          <p:cNvSpPr txBox="1"/>
          <p:nvPr/>
        </p:nvSpPr>
        <p:spPr>
          <a:xfrm>
            <a:off x="317864" y="3812761"/>
            <a:ext cx="3435188" cy="790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5400" b="1">
                <a:solidFill>
                  <a:srgbClr val="006060"/>
                </a:solidFill>
              </a:defRPr>
            </a:lvl1pPr>
          </a:lstStyle>
          <a:p>
            <a:r>
              <a:t>Conduzí-los</a:t>
            </a:r>
          </a:p>
        </p:txBody>
      </p:sp>
      <p:sp>
        <p:nvSpPr>
          <p:cNvPr id="434" name="Rectangle 10"/>
          <p:cNvSpPr txBox="1"/>
          <p:nvPr/>
        </p:nvSpPr>
        <p:spPr>
          <a:xfrm>
            <a:off x="1559556" y="4540996"/>
            <a:ext cx="6179379" cy="497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/>
            </a:lvl1pPr>
          </a:lstStyle>
          <a:p>
            <a:r>
              <a:t>a se tornarem membros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8" grpId="0" animBg="1" advAuto="0"/>
      <p:bldP spid="429" grpId="0" animBg="1" advAuto="0"/>
      <p:bldP spid="430" grpId="0" animBg="1" advAuto="0"/>
      <p:bldP spid="431" grpId="0" animBg="1" advAuto="0"/>
      <p:bldP spid="433" grpId="0" animBg="1" advAuto="0"/>
      <p:bldP spid="434" grpId="0" animBg="1" advAuto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Title 2"/>
          <p:cNvSpPr txBox="1">
            <a:spLocks noGrp="1"/>
          </p:cNvSpPr>
          <p:nvPr>
            <p:ph type="title"/>
          </p:nvPr>
        </p:nvSpPr>
        <p:spPr>
          <a:xfrm>
            <a:off x="139690" y="81253"/>
            <a:ext cx="8240301" cy="857251"/>
          </a:xfrm>
          <a:prstGeom prst="rect">
            <a:avLst/>
          </a:prstGeom>
        </p:spPr>
        <p:txBody>
          <a:bodyPr/>
          <a:lstStyle>
            <a:lvl1pPr>
              <a:defRPr sz="4400"/>
            </a:lvl1pPr>
          </a:lstStyle>
          <a:p>
            <a:r>
              <a:t>5) Encontrar um novo anfitrião</a:t>
            </a:r>
          </a:p>
        </p:txBody>
      </p:sp>
      <p:sp>
        <p:nvSpPr>
          <p:cNvPr id="437" name="Rectangle 5"/>
          <p:cNvSpPr txBox="1"/>
          <p:nvPr/>
        </p:nvSpPr>
        <p:spPr>
          <a:xfrm>
            <a:off x="340545" y="1215191"/>
            <a:ext cx="7800952" cy="2492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5400"/>
            </a:lvl1pPr>
          </a:lstStyle>
          <a:p>
            <a:r>
              <a:t>Encontrar um anfitrião adequado para receber uma nova célula</a:t>
            </a:r>
          </a:p>
        </p:txBody>
      </p:sp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TextBox 4"/>
          <p:cNvSpPr txBox="1"/>
          <p:nvPr/>
        </p:nvSpPr>
        <p:spPr>
          <a:xfrm rot="5400000">
            <a:off x="6895154" y="1827241"/>
            <a:ext cx="3823448" cy="450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Adequadro</a:t>
            </a:r>
          </a:p>
        </p:txBody>
      </p:sp>
      <p:sp>
        <p:nvSpPr>
          <p:cNvPr id="440" name="Rectangle 8"/>
          <p:cNvSpPr txBox="1"/>
          <p:nvPr/>
        </p:nvSpPr>
        <p:spPr>
          <a:xfrm>
            <a:off x="340546" y="312615"/>
            <a:ext cx="8039084" cy="45737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63538" indent="-363538">
              <a:spcBef>
                <a:spcPts val="1200"/>
              </a:spcBef>
              <a:buSzPct val="100000"/>
              <a:buFont typeface="Arial"/>
              <a:buChar char="•"/>
              <a:defRPr sz="3200"/>
            </a:pPr>
            <a:r>
              <a:t>Comprometido com Deus, célula e igreja</a:t>
            </a:r>
          </a:p>
          <a:p>
            <a:pPr marL="363538" indent="-363538">
              <a:spcBef>
                <a:spcPts val="1200"/>
              </a:spcBef>
              <a:buSzPct val="100000"/>
              <a:buFont typeface="Arial"/>
              <a:buChar char="•"/>
              <a:defRPr sz="3200"/>
            </a:pPr>
            <a:r>
              <a:t>Possuir características pessoais como ser hospitaleiro, amável e generoso</a:t>
            </a:r>
          </a:p>
          <a:p>
            <a:pPr marL="363538" indent="-363538">
              <a:spcBef>
                <a:spcPts val="1200"/>
              </a:spcBef>
              <a:buSzPct val="100000"/>
              <a:buFont typeface="Arial"/>
              <a:buChar char="•"/>
              <a:defRPr sz="3200"/>
            </a:pPr>
            <a:r>
              <a:t>Aprovado pela família</a:t>
            </a:r>
          </a:p>
          <a:p>
            <a:pPr marL="363538" indent="-363538">
              <a:spcBef>
                <a:spcPts val="1200"/>
              </a:spcBef>
              <a:buSzPct val="100000"/>
              <a:buFont typeface="Arial"/>
              <a:buChar char="•"/>
              <a:defRPr sz="3200"/>
            </a:pPr>
            <a:r>
              <a:t>Boa localização (de fácil acesso aos membros, área não perigosa)</a:t>
            </a:r>
          </a:p>
          <a:p>
            <a:pPr marL="363538" indent="-363538">
              <a:spcBef>
                <a:spcPts val="1200"/>
              </a:spcBef>
              <a:buSzPct val="100000"/>
              <a:buFont typeface="Arial"/>
              <a:buChar char="•"/>
              <a:defRPr sz="3200"/>
            </a:pPr>
            <a:r>
              <a:t>Possuir espaço físico adequado para receber as células pares</a:t>
            </a:r>
          </a:p>
        </p:txBody>
      </p:sp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Ações necessárias</a:t>
            </a:r>
          </a:p>
        </p:txBody>
      </p:sp>
      <p:sp>
        <p:nvSpPr>
          <p:cNvPr id="443" name="Rectangle 8"/>
          <p:cNvSpPr txBox="1"/>
          <p:nvPr/>
        </p:nvSpPr>
        <p:spPr>
          <a:xfrm>
            <a:off x="170453" y="335305"/>
            <a:ext cx="8152477" cy="41818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2800" b="1">
                <a:solidFill>
                  <a:srgbClr val="006060"/>
                </a:solidFill>
              </a:defRPr>
            </a:pPr>
            <a:r>
              <a:t>Honrar</a:t>
            </a:r>
            <a:r>
              <a:rPr b="0">
                <a:solidFill>
                  <a:srgbClr val="000000"/>
                </a:solidFill>
              </a:rPr>
              <a:t> o anfitrião atual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2800" b="1">
                <a:solidFill>
                  <a:srgbClr val="006060"/>
                </a:solidFill>
              </a:defRPr>
            </a:pPr>
            <a:r>
              <a:t>Zelar</a:t>
            </a:r>
            <a:r>
              <a:rPr b="0">
                <a:solidFill>
                  <a:srgbClr val="000000"/>
                </a:solidFill>
              </a:rPr>
              <a:t> pela manutenção e limpeza da casa atual (durante e após a reunião)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2800" b="1">
                <a:solidFill>
                  <a:srgbClr val="006060"/>
                </a:solidFill>
              </a:defRPr>
            </a:pPr>
            <a:r>
              <a:t>Não permitir </a:t>
            </a:r>
            <a:r>
              <a:rPr b="0">
                <a:solidFill>
                  <a:srgbClr val="000000"/>
                </a:solidFill>
              </a:rPr>
              <a:t>que o anfitrião se sinta responsável/constrangido em oferecer/completar o lanche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2800" b="1">
                <a:solidFill>
                  <a:srgbClr val="006060"/>
                </a:solidFill>
              </a:defRPr>
            </a:pPr>
            <a:r>
              <a:t>Respeitar</a:t>
            </a:r>
            <a:r>
              <a:rPr b="0">
                <a:solidFill>
                  <a:srgbClr val="000000"/>
                </a:solidFill>
              </a:rPr>
              <a:t> </a:t>
            </a:r>
            <a:r>
              <a:t>os</a:t>
            </a:r>
            <a:r>
              <a:rPr b="0">
                <a:solidFill>
                  <a:srgbClr val="000000"/>
                </a:solidFill>
              </a:rPr>
              <a:t> </a:t>
            </a:r>
            <a:r>
              <a:t>vizinhos</a:t>
            </a:r>
            <a:r>
              <a:rPr b="0">
                <a:solidFill>
                  <a:srgbClr val="000000"/>
                </a:solidFill>
              </a:rPr>
              <a:t> (evitar barulho e bagunça)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2800" b="1">
                <a:solidFill>
                  <a:srgbClr val="006060"/>
                </a:solidFill>
              </a:defRPr>
            </a:pPr>
            <a:r>
              <a:t>Respeitar</a:t>
            </a:r>
            <a:r>
              <a:rPr b="0">
                <a:solidFill>
                  <a:srgbClr val="000000"/>
                </a:solidFill>
              </a:rPr>
              <a:t> </a:t>
            </a:r>
            <a:r>
              <a:t>os</a:t>
            </a:r>
            <a:r>
              <a:rPr b="0">
                <a:solidFill>
                  <a:srgbClr val="000000"/>
                </a:solidFill>
              </a:rPr>
              <a:t> </a:t>
            </a:r>
            <a:r>
              <a:t>horários</a:t>
            </a:r>
            <a:r>
              <a:rPr b="0">
                <a:solidFill>
                  <a:srgbClr val="000000"/>
                </a:solidFill>
              </a:rPr>
              <a:t> de início e término da reunião (evitar deixar pessoas p/trás)</a:t>
            </a:r>
          </a:p>
          <a:p>
            <a:pPr marL="363538" indent="-363538">
              <a:lnSpc>
                <a:spcPct val="110000"/>
              </a:lnSpc>
              <a:buSzPct val="100000"/>
              <a:buFont typeface="Arial"/>
              <a:buChar char="•"/>
              <a:defRPr sz="2800" b="1">
                <a:solidFill>
                  <a:srgbClr val="006060"/>
                </a:solidFill>
              </a:defRPr>
            </a:pPr>
            <a:r>
              <a:t>Abrir</a:t>
            </a:r>
            <a:r>
              <a:rPr b="0">
                <a:solidFill>
                  <a:srgbClr val="000000"/>
                </a:solidFill>
              </a:rPr>
              <a:t> </a:t>
            </a:r>
            <a:r>
              <a:t>oportunidades</a:t>
            </a:r>
            <a:r>
              <a:rPr b="0">
                <a:solidFill>
                  <a:srgbClr val="000000"/>
                </a:solidFill>
              </a:rPr>
              <a:t> p/ novos anfitriões</a:t>
            </a:r>
          </a:p>
        </p:txBody>
      </p:sp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TextBox 8"/>
          <p:cNvSpPr txBox="1"/>
          <p:nvPr/>
        </p:nvSpPr>
        <p:spPr>
          <a:xfrm rot="5400000">
            <a:off x="6727035" y="1871335"/>
            <a:ext cx="4153100" cy="4882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6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Características pessoais</a:t>
            </a:r>
          </a:p>
        </p:txBody>
      </p:sp>
      <p:sp>
        <p:nvSpPr>
          <p:cNvPr id="446" name="Rectangle 9"/>
          <p:cNvSpPr txBox="1"/>
          <p:nvPr/>
        </p:nvSpPr>
        <p:spPr>
          <a:xfrm>
            <a:off x="2086848" y="1137059"/>
            <a:ext cx="4954706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Hospitalidade</a:t>
            </a:r>
          </a:p>
        </p:txBody>
      </p:sp>
      <p:sp>
        <p:nvSpPr>
          <p:cNvPr id="447" name="Rectangle 10"/>
          <p:cNvSpPr txBox="1"/>
          <p:nvPr/>
        </p:nvSpPr>
        <p:spPr>
          <a:xfrm>
            <a:off x="431267" y="368368"/>
            <a:ext cx="7307668" cy="497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/>
            </a:lvl1pPr>
          </a:lstStyle>
          <a:p>
            <a:r>
              <a:t>Ensinar na célula, o que a Bíblia diz sobre:</a:t>
            </a:r>
          </a:p>
        </p:txBody>
      </p:sp>
      <p:sp>
        <p:nvSpPr>
          <p:cNvPr id="448" name="Rectangle 11"/>
          <p:cNvSpPr txBox="1"/>
          <p:nvPr/>
        </p:nvSpPr>
        <p:spPr>
          <a:xfrm>
            <a:off x="317871" y="2448929"/>
            <a:ext cx="6224739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Amor aos irmãos</a:t>
            </a:r>
          </a:p>
        </p:txBody>
      </p:sp>
      <p:sp>
        <p:nvSpPr>
          <p:cNvPr id="449" name="Rectangle 12"/>
          <p:cNvSpPr txBox="1"/>
          <p:nvPr/>
        </p:nvSpPr>
        <p:spPr>
          <a:xfrm>
            <a:off x="3050716" y="3683739"/>
            <a:ext cx="4954706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Generosidade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8" grpId="0" animBg="1" advAuto="0"/>
      <p:bldP spid="449" grpId="0" animBg="1" advAuto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Rectangle 5"/>
          <p:cNvSpPr txBox="1"/>
          <p:nvPr/>
        </p:nvSpPr>
        <p:spPr>
          <a:xfrm>
            <a:off x="204476" y="-98447"/>
            <a:ext cx="8016535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5400" b="1">
                <a:solidFill>
                  <a:srgbClr val="006060"/>
                </a:solidFill>
              </a:defRPr>
            </a:lvl1pPr>
          </a:lstStyle>
          <a:p>
            <a:r>
              <a:t>Consultar</a:t>
            </a:r>
          </a:p>
        </p:txBody>
      </p:sp>
      <p:sp>
        <p:nvSpPr>
          <p:cNvPr id="452" name="Rectangle 6"/>
          <p:cNvSpPr txBox="1"/>
          <p:nvPr/>
        </p:nvSpPr>
        <p:spPr>
          <a:xfrm>
            <a:off x="365159" y="621074"/>
            <a:ext cx="7708439" cy="4447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2800"/>
            </a:lvl1pPr>
          </a:lstStyle>
          <a:p>
            <a:r>
              <a:t>pais e/ou responsáveis</a:t>
            </a:r>
          </a:p>
        </p:txBody>
      </p:sp>
      <p:sp>
        <p:nvSpPr>
          <p:cNvPr id="453" name="Rectangle 13"/>
          <p:cNvSpPr txBox="1"/>
          <p:nvPr/>
        </p:nvSpPr>
        <p:spPr>
          <a:xfrm>
            <a:off x="285778" y="1231856"/>
            <a:ext cx="5793832" cy="790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5400" b="1">
                <a:solidFill>
                  <a:srgbClr val="006060"/>
                </a:solidFill>
              </a:defRPr>
            </a:lvl1pPr>
          </a:lstStyle>
          <a:p>
            <a:r>
              <a:t>Periodicamente</a:t>
            </a:r>
          </a:p>
        </p:txBody>
      </p:sp>
      <p:sp>
        <p:nvSpPr>
          <p:cNvPr id="454" name="Rectangle 14"/>
          <p:cNvSpPr txBox="1"/>
          <p:nvPr/>
        </p:nvSpPr>
        <p:spPr>
          <a:xfrm>
            <a:off x="170382" y="1963277"/>
            <a:ext cx="7256779" cy="4447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/>
            </a:lvl1pPr>
          </a:lstStyle>
          <a:p>
            <a:r>
              <a:t>fazer eventos nas casas dos membros</a:t>
            </a:r>
          </a:p>
        </p:txBody>
      </p:sp>
      <p:sp>
        <p:nvSpPr>
          <p:cNvPr id="455" name="Rectangle 15"/>
          <p:cNvSpPr txBox="1"/>
          <p:nvPr/>
        </p:nvSpPr>
        <p:spPr>
          <a:xfrm>
            <a:off x="5522902" y="2501886"/>
            <a:ext cx="2800167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5400" b="1">
                <a:solidFill>
                  <a:srgbClr val="006060"/>
                </a:solidFill>
              </a:defRPr>
            </a:lvl1pPr>
          </a:lstStyle>
          <a:p>
            <a:r>
              <a:t>Certificar</a:t>
            </a:r>
          </a:p>
        </p:txBody>
      </p:sp>
      <p:sp>
        <p:nvSpPr>
          <p:cNvPr id="456" name="Rectangle 16"/>
          <p:cNvSpPr txBox="1"/>
          <p:nvPr/>
        </p:nvSpPr>
        <p:spPr>
          <a:xfrm>
            <a:off x="1508666" y="3150747"/>
            <a:ext cx="6678326" cy="444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2800"/>
            </a:lvl1pPr>
          </a:lstStyle>
          <a:p>
            <a:r>
              <a:t>que a família/moradores estejam de acordo</a:t>
            </a:r>
          </a:p>
        </p:txBody>
      </p:sp>
      <p:sp>
        <p:nvSpPr>
          <p:cNvPr id="457" name="TextBox 8"/>
          <p:cNvSpPr txBox="1"/>
          <p:nvPr/>
        </p:nvSpPr>
        <p:spPr>
          <a:xfrm rot="5400000">
            <a:off x="6730091" y="1859004"/>
            <a:ext cx="4153100" cy="5129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Aprovado pela família</a:t>
            </a:r>
          </a:p>
        </p:txBody>
      </p:sp>
      <p:sp>
        <p:nvSpPr>
          <p:cNvPr id="458" name="Rectangle 9"/>
          <p:cNvSpPr txBox="1"/>
          <p:nvPr/>
        </p:nvSpPr>
        <p:spPr>
          <a:xfrm>
            <a:off x="317864" y="3812761"/>
            <a:ext cx="4149592" cy="790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5400" b="1">
                <a:solidFill>
                  <a:srgbClr val="006060"/>
                </a:solidFill>
              </a:defRPr>
            </a:lvl1pPr>
          </a:lstStyle>
          <a:p>
            <a:r>
              <a:t>Adolescentes</a:t>
            </a:r>
          </a:p>
        </p:txBody>
      </p:sp>
      <p:sp>
        <p:nvSpPr>
          <p:cNvPr id="459" name="Rectangle 10"/>
          <p:cNvSpPr txBox="1"/>
          <p:nvPr/>
        </p:nvSpPr>
        <p:spPr>
          <a:xfrm>
            <a:off x="578679" y="4540996"/>
            <a:ext cx="7971043" cy="4447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/>
            </a:lvl1pPr>
          </a:lstStyle>
          <a:p>
            <a:r>
              <a:t>pelo menos um dos pais convertidos e no local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3" grpId="0" animBg="1" advAuto="0"/>
      <p:bldP spid="454" grpId="0" animBg="1" advAuto="0"/>
      <p:bldP spid="455" grpId="0" animBg="1" advAuto="0"/>
      <p:bldP spid="456" grpId="0" animBg="1" advAuto="0"/>
      <p:bldP spid="458" grpId="0" animBg="1" advAuto="0"/>
      <p:bldP spid="459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extBox 8"/>
          <p:cNvSpPr txBox="1"/>
          <p:nvPr/>
        </p:nvSpPr>
        <p:spPr>
          <a:xfrm>
            <a:off x="757657" y="448699"/>
            <a:ext cx="6918916" cy="2619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9900">
                <a:solidFill>
                  <a:srgbClr val="006060"/>
                </a:solidFill>
              </a:defRPr>
            </a:lvl1pPr>
          </a:lstStyle>
          <a:p>
            <a:r>
              <a:t>+</a:t>
            </a:r>
          </a:p>
        </p:txBody>
      </p:sp>
      <p:sp>
        <p:nvSpPr>
          <p:cNvPr id="162" name="TextBox 1"/>
          <p:cNvSpPr txBox="1"/>
          <p:nvPr/>
        </p:nvSpPr>
        <p:spPr>
          <a:xfrm>
            <a:off x="757657" y="471383"/>
            <a:ext cx="6918916" cy="70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800" b="1"/>
            </a:pPr>
            <a:r>
              <a:t>Leitura</a:t>
            </a:r>
            <a:r>
              <a:rPr b="0"/>
              <a:t> completa do livro</a:t>
            </a:r>
          </a:p>
        </p:txBody>
      </p:sp>
      <p:sp>
        <p:nvSpPr>
          <p:cNvPr id="163" name="TextBox 6"/>
          <p:cNvSpPr txBox="1"/>
          <p:nvPr/>
        </p:nvSpPr>
        <p:spPr>
          <a:xfrm>
            <a:off x="757657" y="3274495"/>
            <a:ext cx="6918916" cy="1455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800" b="1"/>
            </a:pPr>
            <a:r>
              <a:t>Declaração</a:t>
            </a:r>
            <a:r>
              <a:rPr b="0"/>
              <a:t> de leitura no final do curso</a:t>
            </a:r>
          </a:p>
        </p:txBody>
      </p:sp>
    </p:spTree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TextBox 4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Boa localização</a:t>
            </a:r>
          </a:p>
        </p:txBody>
      </p:sp>
      <p:sp>
        <p:nvSpPr>
          <p:cNvPr id="462" name="Rectangle 5"/>
          <p:cNvSpPr txBox="1"/>
          <p:nvPr/>
        </p:nvSpPr>
        <p:spPr>
          <a:xfrm>
            <a:off x="805464" y="155533"/>
            <a:ext cx="5907249" cy="1111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006060"/>
                </a:solidFill>
              </a:defRPr>
            </a:lvl1pPr>
          </a:lstStyle>
          <a:p>
            <a:r>
              <a:t>Conhecer</a:t>
            </a:r>
          </a:p>
        </p:txBody>
      </p:sp>
      <p:sp>
        <p:nvSpPr>
          <p:cNvPr id="463" name="Rectangle 6"/>
          <p:cNvSpPr txBox="1"/>
          <p:nvPr/>
        </p:nvSpPr>
        <p:spPr>
          <a:xfrm>
            <a:off x="1792034" y="1191760"/>
            <a:ext cx="6258755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5400"/>
            </a:lvl1pPr>
          </a:lstStyle>
          <a:p>
            <a:r>
              <a:t>as casas</a:t>
            </a:r>
          </a:p>
        </p:txBody>
      </p:sp>
      <p:sp>
        <p:nvSpPr>
          <p:cNvPr id="464" name="Rectangle 15"/>
          <p:cNvSpPr txBox="1"/>
          <p:nvPr/>
        </p:nvSpPr>
        <p:spPr>
          <a:xfrm>
            <a:off x="261033" y="2891595"/>
            <a:ext cx="7506256" cy="100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200" b="1">
                <a:solidFill>
                  <a:srgbClr val="006060"/>
                </a:solidFill>
              </a:defRPr>
            </a:lvl1pPr>
          </a:lstStyle>
          <a:p>
            <a:r>
              <a:t>Aprovação</a:t>
            </a:r>
          </a:p>
        </p:txBody>
      </p:sp>
      <p:sp>
        <p:nvSpPr>
          <p:cNvPr id="465" name="Rectangle 16"/>
          <p:cNvSpPr txBox="1"/>
          <p:nvPr/>
        </p:nvSpPr>
        <p:spPr>
          <a:xfrm>
            <a:off x="295180" y="3946938"/>
            <a:ext cx="7392742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800"/>
            </a:lvl1pPr>
          </a:lstStyle>
          <a:p>
            <a:r>
              <a:t>do supervisor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4" grpId="0" animBg="1" advAuto="0"/>
      <p:bldP spid="465" grpId="0" animBg="1" advAuto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Rectangle 5"/>
          <p:cNvSpPr txBox="1"/>
          <p:nvPr/>
        </p:nvSpPr>
        <p:spPr>
          <a:xfrm>
            <a:off x="316549" y="60646"/>
            <a:ext cx="7086549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000" b="1">
                <a:solidFill>
                  <a:srgbClr val="006060"/>
                </a:solidFill>
              </a:defRPr>
            </a:lvl1pPr>
          </a:lstStyle>
          <a:p>
            <a:r>
              <a:t>Recintos e Assentos</a:t>
            </a:r>
          </a:p>
        </p:txBody>
      </p:sp>
      <p:sp>
        <p:nvSpPr>
          <p:cNvPr id="468" name="Rectangle 6"/>
          <p:cNvSpPr txBox="1"/>
          <p:nvPr/>
        </p:nvSpPr>
        <p:spPr>
          <a:xfrm>
            <a:off x="477232" y="780167"/>
            <a:ext cx="6813793" cy="497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/>
            </a:lvl1pPr>
          </a:lstStyle>
          <a:p>
            <a:r>
              <a:t>disponíveis</a:t>
            </a:r>
          </a:p>
        </p:txBody>
      </p:sp>
      <p:sp>
        <p:nvSpPr>
          <p:cNvPr id="469" name="Rectangle 13"/>
          <p:cNvSpPr txBox="1"/>
          <p:nvPr/>
        </p:nvSpPr>
        <p:spPr>
          <a:xfrm>
            <a:off x="1079629" y="1361810"/>
            <a:ext cx="6980565" cy="85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6000" b="1">
                <a:solidFill>
                  <a:srgbClr val="006060"/>
                </a:solidFill>
              </a:defRPr>
            </a:lvl1pPr>
          </a:lstStyle>
          <a:p>
            <a:r>
              <a:t>Ambiente</a:t>
            </a:r>
          </a:p>
        </p:txBody>
      </p:sp>
      <p:sp>
        <p:nvSpPr>
          <p:cNvPr id="470" name="Rectangle 14"/>
          <p:cNvSpPr txBox="1"/>
          <p:nvPr/>
        </p:nvSpPr>
        <p:spPr>
          <a:xfrm>
            <a:off x="964232" y="2093230"/>
            <a:ext cx="7256779" cy="497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3200"/>
            </a:lvl1pPr>
          </a:lstStyle>
          <a:p>
            <a:r>
              <a:t>arejado e bem iluminado</a:t>
            </a:r>
          </a:p>
        </p:txBody>
      </p:sp>
      <p:sp>
        <p:nvSpPr>
          <p:cNvPr id="471" name="Rectangle 15"/>
          <p:cNvSpPr txBox="1"/>
          <p:nvPr/>
        </p:nvSpPr>
        <p:spPr>
          <a:xfrm>
            <a:off x="1043736" y="2718024"/>
            <a:ext cx="2800167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000" b="1">
                <a:solidFill>
                  <a:srgbClr val="006060"/>
                </a:solidFill>
              </a:defRPr>
            </a:lvl1pPr>
          </a:lstStyle>
          <a:p>
            <a:r>
              <a:t>O Nível</a:t>
            </a:r>
          </a:p>
        </p:txBody>
      </p:sp>
      <p:sp>
        <p:nvSpPr>
          <p:cNvPr id="472" name="Rectangle 16"/>
          <p:cNvSpPr txBox="1"/>
          <p:nvPr/>
        </p:nvSpPr>
        <p:spPr>
          <a:xfrm>
            <a:off x="419919" y="3366885"/>
            <a:ext cx="3287905" cy="497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3200"/>
            </a:lvl1pPr>
          </a:lstStyle>
          <a:p>
            <a:r>
              <a:t>de poluição sonora</a:t>
            </a:r>
          </a:p>
        </p:txBody>
      </p:sp>
      <p:sp>
        <p:nvSpPr>
          <p:cNvPr id="473" name="TextBox 8"/>
          <p:cNvSpPr txBox="1"/>
          <p:nvPr/>
        </p:nvSpPr>
        <p:spPr>
          <a:xfrm rot="5400000">
            <a:off x="6779345" y="1908259"/>
            <a:ext cx="4066925" cy="5005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7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Espaço físico – Avaliar:</a:t>
            </a:r>
          </a:p>
        </p:txBody>
      </p:sp>
      <p:sp>
        <p:nvSpPr>
          <p:cNvPr id="474" name="Rectangle 9"/>
          <p:cNvSpPr txBox="1"/>
          <p:nvPr/>
        </p:nvSpPr>
        <p:spPr>
          <a:xfrm>
            <a:off x="4071420" y="3550982"/>
            <a:ext cx="4149591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6000" b="1">
                <a:solidFill>
                  <a:srgbClr val="006060"/>
                </a:solidFill>
              </a:defRPr>
            </a:lvl1pPr>
          </a:lstStyle>
          <a:p>
            <a:r>
              <a:t>A Presença</a:t>
            </a:r>
          </a:p>
        </p:txBody>
      </p:sp>
      <p:sp>
        <p:nvSpPr>
          <p:cNvPr id="475" name="Rectangle 10"/>
          <p:cNvSpPr txBox="1"/>
          <p:nvPr/>
        </p:nvSpPr>
        <p:spPr>
          <a:xfrm>
            <a:off x="1814835" y="4450286"/>
            <a:ext cx="6122685" cy="497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3200"/>
            </a:lvl1pPr>
          </a:lstStyle>
          <a:p>
            <a:r>
              <a:t>inoportuna de animais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9" grpId="0" animBg="1" advAuto="0"/>
      <p:bldP spid="470" grpId="0" animBg="1" advAuto="0"/>
      <p:bldP spid="471" grpId="0" animBg="1" advAuto="0"/>
      <p:bldP spid="472" grpId="0" animBg="1" advAuto="0"/>
      <p:bldP spid="474" grpId="0" animBg="1" advAuto="0"/>
      <p:bldP spid="475" grpId="0" animBg="1" advAuto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7" name="O Poder de ter Metas por escrito.mp4" descr="O Poder de ter Metas por escrito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23" fill="hold"/>
                                        <p:tgtEl>
                                          <p:spTgt spid="4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4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77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7"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Title 2"/>
          <p:cNvSpPr txBox="1">
            <a:spLocks noGrp="1"/>
          </p:cNvSpPr>
          <p:nvPr>
            <p:ph type="title"/>
          </p:nvPr>
        </p:nvSpPr>
        <p:spPr>
          <a:xfrm>
            <a:off x="139690" y="81253"/>
            <a:ext cx="8240301" cy="857251"/>
          </a:xfrm>
          <a:prstGeom prst="rect">
            <a:avLst/>
          </a:prstGeom>
        </p:spPr>
        <p:txBody>
          <a:bodyPr/>
          <a:lstStyle>
            <a:lvl1pPr>
              <a:defRPr sz="4400"/>
            </a:lvl1pPr>
          </a:lstStyle>
          <a:p>
            <a:r>
              <a:t>A importância do planejamento</a:t>
            </a:r>
          </a:p>
        </p:txBody>
      </p:sp>
      <p:sp>
        <p:nvSpPr>
          <p:cNvPr id="480" name="Rectangle 3"/>
          <p:cNvSpPr txBox="1"/>
          <p:nvPr/>
        </p:nvSpPr>
        <p:spPr>
          <a:xfrm>
            <a:off x="283841" y="1085906"/>
            <a:ext cx="5907249" cy="70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800" b="1">
                <a:solidFill>
                  <a:srgbClr val="006060"/>
                </a:solidFill>
              </a:defRPr>
            </a:lvl1pPr>
          </a:lstStyle>
          <a:p>
            <a:r>
              <a:t>Marcos 6:30-44</a:t>
            </a:r>
          </a:p>
        </p:txBody>
      </p:sp>
      <p:sp>
        <p:nvSpPr>
          <p:cNvPr id="481" name="Rectangle 4"/>
          <p:cNvSpPr txBox="1"/>
          <p:nvPr/>
        </p:nvSpPr>
        <p:spPr>
          <a:xfrm>
            <a:off x="567332" y="1762692"/>
            <a:ext cx="7664882" cy="1108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3600"/>
            </a:lvl1pPr>
          </a:lstStyle>
          <a:p>
            <a:r>
              <a:t>Deus tem o poder da multiplicação, mas os discípulos organizaram os grupos.</a:t>
            </a:r>
          </a:p>
        </p:txBody>
      </p:sp>
      <p:sp>
        <p:nvSpPr>
          <p:cNvPr id="482" name="Rectangle 6"/>
          <p:cNvSpPr txBox="1"/>
          <p:nvPr/>
        </p:nvSpPr>
        <p:spPr>
          <a:xfrm>
            <a:off x="2294582" y="3261983"/>
            <a:ext cx="5907249" cy="70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4800" b="1">
                <a:solidFill>
                  <a:srgbClr val="006060"/>
                </a:solidFill>
              </a:defRPr>
            </a:lvl1pPr>
          </a:lstStyle>
          <a:p>
            <a:r>
              <a:t>1 Coríntios 3:6-7</a:t>
            </a:r>
          </a:p>
        </p:txBody>
      </p:sp>
      <p:sp>
        <p:nvSpPr>
          <p:cNvPr id="483" name="Rectangle 7"/>
          <p:cNvSpPr txBox="1"/>
          <p:nvPr/>
        </p:nvSpPr>
        <p:spPr>
          <a:xfrm>
            <a:off x="185409" y="3893551"/>
            <a:ext cx="7664882" cy="1108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 sz="3600"/>
            </a:pPr>
            <a:r>
              <a:t>Deus quem faz crescer,</a:t>
            </a:r>
          </a:p>
          <a:p>
            <a:pPr algn="r">
              <a:defRPr sz="3600"/>
            </a:pPr>
            <a:r>
              <a:t>mas Paulo plantou e Apolo regou.</a:t>
            </a:r>
          </a:p>
        </p:txBody>
      </p:sp>
    </p:spTree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Rectangle 15"/>
          <p:cNvSpPr txBox="1"/>
          <p:nvPr/>
        </p:nvSpPr>
        <p:spPr>
          <a:xfrm>
            <a:off x="261032" y="555830"/>
            <a:ext cx="7993862" cy="39214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8000"/>
            </a:pPr>
            <a:r>
              <a:t>Aquele que </a:t>
            </a:r>
            <a:r>
              <a:rPr sz="8800" b="1">
                <a:solidFill>
                  <a:srgbClr val="006060"/>
                </a:solidFill>
              </a:rPr>
              <a:t>falha</a:t>
            </a:r>
            <a:r>
              <a:t> </a:t>
            </a:r>
            <a:r>
              <a:rPr sz="8800" b="1">
                <a:solidFill>
                  <a:srgbClr val="006060"/>
                </a:solidFill>
              </a:rPr>
              <a:t>em</a:t>
            </a:r>
            <a:r>
              <a:t> </a:t>
            </a:r>
            <a:r>
              <a:rPr sz="8800" b="1">
                <a:solidFill>
                  <a:srgbClr val="006060"/>
                </a:solidFill>
              </a:rPr>
              <a:t>planejar</a:t>
            </a:r>
            <a:r>
              <a:t>, </a:t>
            </a:r>
            <a:r>
              <a:rPr sz="8800" b="1">
                <a:solidFill>
                  <a:srgbClr val="006060"/>
                </a:solidFill>
              </a:rPr>
              <a:t>planeja</a:t>
            </a:r>
            <a:r>
              <a:t> </a:t>
            </a:r>
            <a:r>
              <a:rPr sz="8800" b="1">
                <a:solidFill>
                  <a:srgbClr val="006060"/>
                </a:solidFill>
              </a:rPr>
              <a:t>falhar</a:t>
            </a:r>
            <a:r>
              <a:t>.</a:t>
            </a:r>
          </a:p>
        </p:txBody>
      </p:sp>
    </p:spTree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7" name="Ormie the Pig.mp4" descr="Ormie the Pig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1650" y="285750"/>
            <a:ext cx="8140700" cy="4572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351" fill="hold"/>
                                        <p:tgtEl>
                                          <p:spTgt spid="4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4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87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7"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Stratos - makes good better.mp4" descr="Stratos - makes good better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45158" y="169952"/>
            <a:ext cx="6453686" cy="48035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798" fill="hold"/>
                                        <p:tgtEl>
                                          <p:spTgt spid="4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4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89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2" descr="Picture 2"/>
          <p:cNvPicPr>
            <a:picLocks noChangeAspect="1"/>
          </p:cNvPicPr>
          <p:nvPr/>
        </p:nvPicPr>
        <p:blipFill>
          <a:blip r:embed="rId2"/>
          <a:srcRect r="10933"/>
          <a:stretch>
            <a:fillRect/>
          </a:stretch>
        </p:blipFill>
        <p:spPr>
          <a:xfrm>
            <a:off x="204113" y="1715763"/>
            <a:ext cx="8154726" cy="2458308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Title 1"/>
          <p:cNvSpPr txBox="1"/>
          <p:nvPr/>
        </p:nvSpPr>
        <p:spPr>
          <a:xfrm>
            <a:off x="502919" y="205978"/>
            <a:ext cx="7528561" cy="777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600" spc="-100">
                <a:solidFill>
                  <a:srgbClr val="008080"/>
                </a:solidFill>
                <a:latin typeface="Cambria"/>
                <a:ea typeface="Cambria"/>
                <a:cs typeface="Cambria"/>
                <a:sym typeface="Cambria"/>
              </a:defRPr>
            </a:lvl1pPr>
          </a:lstStyle>
          <a:p>
            <a:r>
              <a:t>Atividade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2" descr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extBox 3"/>
          <p:cNvSpPr txBox="1"/>
          <p:nvPr/>
        </p:nvSpPr>
        <p:spPr>
          <a:xfrm>
            <a:off x="3121256" y="109112"/>
            <a:ext cx="5889753" cy="6990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r">
              <a:defRPr sz="40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 IGREJA EM CÉLULAS</a:t>
            </a:r>
          </a:p>
        </p:txBody>
      </p:sp>
      <p:sp>
        <p:nvSpPr>
          <p:cNvPr id="170" name="TextBox 6"/>
          <p:cNvSpPr txBox="1"/>
          <p:nvPr/>
        </p:nvSpPr>
        <p:spPr>
          <a:xfrm>
            <a:off x="162682" y="4508191"/>
            <a:ext cx="1360167" cy="4447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r>
              <a:t>AULA 1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TextBox 3"/>
          <p:cNvSpPr txBox="1"/>
          <p:nvPr/>
        </p:nvSpPr>
        <p:spPr>
          <a:xfrm>
            <a:off x="5424612" y="3649943"/>
            <a:ext cx="3581909" cy="1369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r">
              <a:defRPr sz="36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 REUNIÃO</a:t>
            </a:r>
          </a:p>
          <a:p>
            <a:pPr algn="r">
              <a:defRPr sz="48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DA CÉLULA</a:t>
            </a:r>
          </a:p>
        </p:txBody>
      </p:sp>
      <p:sp>
        <p:nvSpPr>
          <p:cNvPr id="174" name="TextBox 6"/>
          <p:cNvSpPr txBox="1"/>
          <p:nvPr/>
        </p:nvSpPr>
        <p:spPr>
          <a:xfrm>
            <a:off x="162682" y="154145"/>
            <a:ext cx="1360167" cy="4447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 b="1">
                <a:solidFill>
                  <a:srgbClr val="FFFFFF"/>
                </a:solidFill>
              </a:defRPr>
            </a:lvl1pPr>
          </a:lstStyle>
          <a:p>
            <a:r>
              <a:t>AULA 2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50800" dist="254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50800" dist="254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Apresentação na tela (16:9)</PresentationFormat>
  <Slides>66</Slides>
  <Notes>0</Notes>
  <HiddenSlides>0</HiddenSlide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66</vt:i4>
      </vt:variant>
    </vt:vector>
  </HeadingPairs>
  <TitlesOfParts>
    <vt:vector size="67" baseType="lpstr">
      <vt:lpstr>Adjacency</vt:lpstr>
      <vt:lpstr>Apresentação do PowerPoint</vt:lpstr>
      <vt:lpstr>Apresentação do PowerPoint</vt:lpstr>
      <vt:lpstr>Alvo...</vt:lpstr>
      <vt:lpstr>Até 2030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1) Definir uma data</vt:lpstr>
      <vt:lpstr>Apresentação do PowerPoint</vt:lpstr>
      <vt:lpstr>Apresentação do PowerPoint</vt:lpstr>
      <vt:lpstr>Apresentação do PowerPoint</vt:lpstr>
      <vt:lpstr>Apresentação do PowerPoint</vt:lpstr>
      <vt:lpstr>2) Aumentar a presença de Deus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3) Novo Líder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4) Firmar novos membros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5) Encontrar um novo anfitrião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 importância do planejamento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cp:lastModifiedBy>Leidivone Caetano</cp:lastModifiedBy>
  <cp:revision>1</cp:revision>
  <dcterms:modified xsi:type="dcterms:W3CDTF">2023-05-10T09:32:12Z</dcterms:modified>
</cp:coreProperties>
</file>